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1" r:id="rId2"/>
    <p:sldId id="3437" r:id="rId3"/>
    <p:sldId id="3421" r:id="rId4"/>
    <p:sldId id="3435" r:id="rId5"/>
    <p:sldId id="3417" r:id="rId6"/>
    <p:sldId id="3424" r:id="rId7"/>
    <p:sldId id="3439" r:id="rId8"/>
    <p:sldId id="3425" r:id="rId9"/>
    <p:sldId id="3427" r:id="rId10"/>
    <p:sldId id="3428" r:id="rId11"/>
    <p:sldId id="3429" r:id="rId12"/>
    <p:sldId id="3430" r:id="rId13"/>
    <p:sldId id="3431" r:id="rId14"/>
    <p:sldId id="3440" r:id="rId15"/>
    <p:sldId id="3441" r:id="rId16"/>
    <p:sldId id="3382" r:id="rId17"/>
    <p:sldId id="3385" r:id="rId18"/>
    <p:sldId id="3418" r:id="rId19"/>
    <p:sldId id="3436" r:id="rId20"/>
    <p:sldId id="289" r:id="rId2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 Martin" initials="LM" lastIdx="31" clrIdx="0">
    <p:extLst>
      <p:ext uri="{19B8F6BF-5375-455C-9EA6-DF929625EA0E}">
        <p15:presenceInfo xmlns:p15="http://schemas.microsoft.com/office/powerpoint/2012/main" userId="S::leslimartin@pollara.com::93282f0b-dcd2-4880-a079-f452471ab470" providerId="AD"/>
      </p:ext>
    </p:extLst>
  </p:cmAuthor>
  <p:cmAuthor id="2" name="Soumya Goel" initials="SG" lastIdx="31" clrIdx="1">
    <p:extLst>
      <p:ext uri="{19B8F6BF-5375-455C-9EA6-DF929625EA0E}">
        <p15:presenceInfo xmlns:p15="http://schemas.microsoft.com/office/powerpoint/2012/main" userId="S::SGoel@pollara.com::e84b5c11-e8c5-449e-b9be-6c10897e082d" providerId="AD"/>
      </p:ext>
    </p:extLst>
  </p:cmAuthor>
  <p:cmAuthor id="3" name="Angela Vegh" initials="AV" lastIdx="1" clrIdx="2">
    <p:extLst>
      <p:ext uri="{19B8F6BF-5375-455C-9EA6-DF929625EA0E}">
        <p15:presenceInfo xmlns:p15="http://schemas.microsoft.com/office/powerpoint/2012/main" userId="813e5965c41bba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E6E"/>
    <a:srgbClr val="009AA8"/>
    <a:srgbClr val="D95943"/>
    <a:srgbClr val="FEC14F"/>
    <a:srgbClr val="8C173F"/>
    <a:srgbClr val="7F7F7F"/>
    <a:srgbClr val="A6A6A6"/>
    <a:srgbClr val="FFFFFF"/>
    <a:srgbClr val="ED7D3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3" autoAdjust="0"/>
    <p:restoredTop sz="93703" autoAdjust="0"/>
  </p:normalViewPr>
  <p:slideViewPr>
    <p:cSldViewPr snapToGrid="0">
      <p:cViewPr varScale="1">
        <p:scale>
          <a:sx n="110" d="100"/>
          <a:sy n="110" d="100"/>
        </p:scale>
        <p:origin x="264" y="52"/>
      </p:cViewPr>
      <p:guideLst>
        <p:guide orient="horz" pos="2160"/>
        <p:guide pos="3840"/>
      </p:guideLst>
    </p:cSldViewPr>
  </p:slideViewPr>
  <p:outlineViewPr>
    <p:cViewPr>
      <p:scale>
        <a:sx n="33" d="100"/>
        <a:sy n="33" d="100"/>
      </p:scale>
      <p:origin x="0" y="-20304"/>
    </p:cViewPr>
  </p:outlineViewPr>
  <p:notesTextViewPr>
    <p:cViewPr>
      <p:scale>
        <a:sx n="1" d="1"/>
        <a:sy n="1" d="1"/>
      </p:scale>
      <p:origin x="0" y="0"/>
    </p:cViewPr>
  </p:notesTextViewPr>
  <p:sorterViewPr>
    <p:cViewPr varScale="1">
      <p:scale>
        <a:sx n="100" d="100"/>
        <a:sy n="100" d="100"/>
      </p:scale>
      <p:origin x="0" y="-1405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40388480164709E-2"/>
          <c:y val="6.7619044853159699E-2"/>
          <c:w val="0.93811922303967055"/>
          <c:h val="0.8832034679809061"/>
        </c:manualLayout>
      </c:layout>
      <c:barChart>
        <c:barDir val="bar"/>
        <c:grouping val="percentStacked"/>
        <c:varyColors val="0"/>
        <c:ser>
          <c:idx val="0"/>
          <c:order val="0"/>
          <c:tx>
            <c:strRef>
              <c:f>Sheet1!$B$1</c:f>
              <c:strCache>
                <c:ptCount val="1"/>
                <c:pt idx="0">
                  <c:v>0 to 2</c:v>
                </c:pt>
              </c:strCache>
            </c:strRef>
          </c:tx>
          <c:spPr>
            <a:solidFill>
              <a:srgbClr val="009AA8"/>
            </a:solidFill>
            <a:ln>
              <a:noFill/>
            </a:ln>
            <a:effectLst/>
          </c:spPr>
          <c:invertIfNegative val="0"/>
          <c:dLbls>
            <c:dLbl>
              <c:idx val="3"/>
              <c:layout>
                <c:manualLayout>
                  <c:x val="1.27314892166625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AB-433F-986B-C3E52DAE6DB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1">
                  <c:v>Total</c:v>
                </c:pt>
                <c:pt idx="3">
                  <c:v>Engagement</c:v>
                </c:pt>
                <c:pt idx="4">
                  <c:v>Involvement and Influence </c:v>
                </c:pt>
                <c:pt idx="5">
                  <c:v>Civility and Respect</c:v>
                </c:pt>
                <c:pt idx="6">
                  <c:v>Clear Leadership and Expectations</c:v>
                </c:pt>
                <c:pt idx="7">
                  <c:v>Protection of Physical Safety</c:v>
                </c:pt>
                <c:pt idx="8">
                  <c:v>Organizational Culture</c:v>
                </c:pt>
                <c:pt idx="9">
                  <c:v>Workload Management </c:v>
                </c:pt>
                <c:pt idx="10">
                  <c:v>Psychological Competencies and Demands</c:v>
                </c:pt>
                <c:pt idx="11">
                  <c:v>Recognition and Reward</c:v>
                </c:pt>
                <c:pt idx="12">
                  <c:v>Psychological Protection</c:v>
                </c:pt>
                <c:pt idx="13">
                  <c:v>Growth and Development</c:v>
                </c:pt>
                <c:pt idx="14">
                  <c:v>Balance</c:v>
                </c:pt>
                <c:pt idx="15">
                  <c:v>Psychological and Social Support</c:v>
                </c:pt>
              </c:strCache>
            </c:strRef>
          </c:cat>
          <c:val>
            <c:numRef>
              <c:f>Sheet1!$B$2:$B$17</c:f>
              <c:numCache>
                <c:formatCode>0%</c:formatCode>
                <c:ptCount val="16"/>
                <c:pt idx="1">
                  <c:v>8.3072338591329994E-2</c:v>
                </c:pt>
                <c:pt idx="3">
                  <c:v>4.1137536022000001E-2</c:v>
                </c:pt>
                <c:pt idx="4">
                  <c:v>9.2008968828329998E-2</c:v>
                </c:pt>
                <c:pt idx="5">
                  <c:v>8.1639465244329995E-2</c:v>
                </c:pt>
                <c:pt idx="6">
                  <c:v>8.0617183193909994E-2</c:v>
                </c:pt>
                <c:pt idx="7">
                  <c:v>0.11872780686249999</c:v>
                </c:pt>
                <c:pt idx="8">
                  <c:v>9.2557486216319998E-2</c:v>
                </c:pt>
                <c:pt idx="9">
                  <c:v>8.1350580823180002E-2</c:v>
                </c:pt>
                <c:pt idx="10">
                  <c:v>7.5021308771279993E-2</c:v>
                </c:pt>
                <c:pt idx="11">
                  <c:v>0.12835934049389999</c:v>
                </c:pt>
                <c:pt idx="12">
                  <c:v>0.1237906601721</c:v>
                </c:pt>
                <c:pt idx="13">
                  <c:v>0.1105307923589</c:v>
                </c:pt>
                <c:pt idx="14">
                  <c:v>0.15882653837720001</c:v>
                </c:pt>
                <c:pt idx="15">
                  <c:v>0.1480524789081</c:v>
                </c:pt>
              </c:numCache>
            </c:numRef>
          </c:val>
          <c:extLst>
            <c:ext xmlns:c16="http://schemas.microsoft.com/office/drawing/2014/chart" uri="{C3380CC4-5D6E-409C-BE32-E72D297353CC}">
              <c16:uniqueId val="{00000000-0E28-4C3A-AA94-BF7CEB0161B3}"/>
            </c:ext>
          </c:extLst>
        </c:ser>
        <c:ser>
          <c:idx val="1"/>
          <c:order val="1"/>
          <c:tx>
            <c:strRef>
              <c:f>Sheet1!$C$1</c:f>
              <c:strCache>
                <c:ptCount val="1"/>
                <c:pt idx="0">
                  <c:v>3 to 4</c:v>
                </c:pt>
              </c:strCache>
            </c:strRef>
          </c:tx>
          <c:spPr>
            <a:solidFill>
              <a:srgbClr val="FEC1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85000"/>
                        <a:lumOff val="15000"/>
                      </a:schemeClr>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1">
                  <c:v>Total</c:v>
                </c:pt>
                <c:pt idx="3">
                  <c:v>Engagement</c:v>
                </c:pt>
                <c:pt idx="4">
                  <c:v>Involvement and Influence </c:v>
                </c:pt>
                <c:pt idx="5">
                  <c:v>Civility and Respect</c:v>
                </c:pt>
                <c:pt idx="6">
                  <c:v>Clear Leadership and Expectations</c:v>
                </c:pt>
                <c:pt idx="7">
                  <c:v>Protection of Physical Safety</c:v>
                </c:pt>
                <c:pt idx="8">
                  <c:v>Organizational Culture</c:v>
                </c:pt>
                <c:pt idx="9">
                  <c:v>Workload Management </c:v>
                </c:pt>
                <c:pt idx="10">
                  <c:v>Psychological Competencies and Demands</c:v>
                </c:pt>
                <c:pt idx="11">
                  <c:v>Recognition and Reward</c:v>
                </c:pt>
                <c:pt idx="12">
                  <c:v>Psychological Protection</c:v>
                </c:pt>
                <c:pt idx="13">
                  <c:v>Growth and Development</c:v>
                </c:pt>
                <c:pt idx="14">
                  <c:v>Balance</c:v>
                </c:pt>
                <c:pt idx="15">
                  <c:v>Psychological and Social Support</c:v>
                </c:pt>
              </c:strCache>
            </c:strRef>
          </c:cat>
          <c:val>
            <c:numRef>
              <c:f>Sheet1!$C$2:$C$17</c:f>
              <c:numCache>
                <c:formatCode>0%</c:formatCode>
                <c:ptCount val="16"/>
                <c:pt idx="1">
                  <c:v>0.35739235414109999</c:v>
                </c:pt>
                <c:pt idx="3">
                  <c:v>0.25834880860769999</c:v>
                </c:pt>
                <c:pt idx="4">
                  <c:v>0.31425064121899998</c:v>
                </c:pt>
                <c:pt idx="5">
                  <c:v>0.33972188542370002</c:v>
                </c:pt>
                <c:pt idx="6">
                  <c:v>0.34464096576230002</c:v>
                </c:pt>
                <c:pt idx="7">
                  <c:v>0.30308083377529998</c:v>
                </c:pt>
                <c:pt idx="8">
                  <c:v>0.35034200981269997</c:v>
                </c:pt>
                <c:pt idx="9">
                  <c:v>0.3702672932819</c:v>
                </c:pt>
                <c:pt idx="10">
                  <c:v>0.38994006655559998</c:v>
                </c:pt>
                <c:pt idx="11">
                  <c:v>0.33042951863659997</c:v>
                </c:pt>
                <c:pt idx="12">
                  <c:v>0.33602426768330002</c:v>
                </c:pt>
                <c:pt idx="13">
                  <c:v>0.3778782776381</c:v>
                </c:pt>
                <c:pt idx="14">
                  <c:v>0.36002413796970001</c:v>
                </c:pt>
                <c:pt idx="15">
                  <c:v>0.38304693318729999</c:v>
                </c:pt>
              </c:numCache>
            </c:numRef>
          </c:val>
          <c:extLst>
            <c:ext xmlns:c16="http://schemas.microsoft.com/office/drawing/2014/chart" uri="{C3380CC4-5D6E-409C-BE32-E72D297353CC}">
              <c16:uniqueId val="{00000001-0E28-4C3A-AA94-BF7CEB0161B3}"/>
            </c:ext>
          </c:extLst>
        </c:ser>
        <c:ser>
          <c:idx val="2"/>
          <c:order val="2"/>
          <c:tx>
            <c:strRef>
              <c:f>Sheet1!$D$1</c:f>
              <c:strCache>
                <c:ptCount val="1"/>
                <c:pt idx="0">
                  <c:v>5 to 6</c:v>
                </c:pt>
              </c:strCache>
            </c:strRef>
          </c:tx>
          <c:spPr>
            <a:solidFill>
              <a:srgbClr val="D9594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1">
                  <c:v>Total</c:v>
                </c:pt>
                <c:pt idx="3">
                  <c:v>Engagement</c:v>
                </c:pt>
                <c:pt idx="4">
                  <c:v>Involvement and Influence </c:v>
                </c:pt>
                <c:pt idx="5">
                  <c:v>Civility and Respect</c:v>
                </c:pt>
                <c:pt idx="6">
                  <c:v>Clear Leadership and Expectations</c:v>
                </c:pt>
                <c:pt idx="7">
                  <c:v>Protection of Physical Safety</c:v>
                </c:pt>
                <c:pt idx="8">
                  <c:v>Organizational Culture</c:v>
                </c:pt>
                <c:pt idx="9">
                  <c:v>Workload Management </c:v>
                </c:pt>
                <c:pt idx="10">
                  <c:v>Psychological Competencies and Demands</c:v>
                </c:pt>
                <c:pt idx="11">
                  <c:v>Recognition and Reward</c:v>
                </c:pt>
                <c:pt idx="12">
                  <c:v>Psychological Protection</c:v>
                </c:pt>
                <c:pt idx="13">
                  <c:v>Growth and Development</c:v>
                </c:pt>
                <c:pt idx="14">
                  <c:v>Balance</c:v>
                </c:pt>
                <c:pt idx="15">
                  <c:v>Psychological and Social Support</c:v>
                </c:pt>
              </c:strCache>
            </c:strRef>
          </c:cat>
          <c:val>
            <c:numRef>
              <c:f>Sheet1!$D$2:$D$17</c:f>
              <c:numCache>
                <c:formatCode>0%</c:formatCode>
                <c:ptCount val="16"/>
                <c:pt idx="1">
                  <c:v>0.55953530726760003</c:v>
                </c:pt>
                <c:pt idx="3">
                  <c:v>0.70051365537029997</c:v>
                </c:pt>
                <c:pt idx="4">
                  <c:v>0.59374038995260003</c:v>
                </c:pt>
                <c:pt idx="5">
                  <c:v>0.57863864933200004</c:v>
                </c:pt>
                <c:pt idx="6">
                  <c:v>0.57474185104380004</c:v>
                </c:pt>
                <c:pt idx="7">
                  <c:v>0.57819135936209998</c:v>
                </c:pt>
                <c:pt idx="8">
                  <c:v>0.55710050397099997</c:v>
                </c:pt>
                <c:pt idx="9">
                  <c:v>0.54838212589489999</c:v>
                </c:pt>
                <c:pt idx="10">
                  <c:v>0.53503862467310004</c:v>
                </c:pt>
                <c:pt idx="11">
                  <c:v>0.54121114086959998</c:v>
                </c:pt>
                <c:pt idx="12">
                  <c:v>0.54018507214470002</c:v>
                </c:pt>
                <c:pt idx="13">
                  <c:v>0.51159093000300004</c:v>
                </c:pt>
                <c:pt idx="14">
                  <c:v>0.48114932365309998</c:v>
                </c:pt>
                <c:pt idx="15">
                  <c:v>0.46890058790459999</c:v>
                </c:pt>
              </c:numCache>
            </c:numRef>
          </c:val>
          <c:extLst>
            <c:ext xmlns:c16="http://schemas.microsoft.com/office/drawing/2014/chart" uri="{C3380CC4-5D6E-409C-BE32-E72D297353CC}">
              <c16:uniqueId val="{00000002-0E28-4C3A-AA94-BF7CEB0161B3}"/>
            </c:ext>
          </c:extLst>
        </c:ser>
        <c:dLbls>
          <c:dLblPos val="ctr"/>
          <c:showLegendKey val="0"/>
          <c:showVal val="1"/>
          <c:showCatName val="0"/>
          <c:showSerName val="0"/>
          <c:showPercent val="0"/>
          <c:showBubbleSize val="0"/>
        </c:dLbls>
        <c:gapWidth val="70"/>
        <c:overlap val="100"/>
        <c:axId val="206486528"/>
        <c:axId val="206373632"/>
      </c:barChart>
      <c:catAx>
        <c:axId val="206486528"/>
        <c:scaling>
          <c:orientation val="maxMin"/>
        </c:scaling>
        <c:delete val="0"/>
        <c:axPos val="l"/>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73632"/>
        <c:crosses val="autoZero"/>
        <c:auto val="1"/>
        <c:lblAlgn val="ctr"/>
        <c:lblOffset val="100"/>
        <c:noMultiLvlLbl val="0"/>
      </c:catAx>
      <c:valAx>
        <c:axId val="206373632"/>
        <c:scaling>
          <c:orientation val="minMax"/>
        </c:scaling>
        <c:delete val="1"/>
        <c:axPos val="t"/>
        <c:numFmt formatCode="0%" sourceLinked="1"/>
        <c:majorTickMark val="none"/>
        <c:minorTickMark val="none"/>
        <c:tickLblPos val="nextTo"/>
        <c:crossAx val="20648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Experiencing Burn</a:t>
            </a:r>
            <a:r>
              <a:rPr lang="en-US" baseline="0" dirty="0"/>
              <a:t>out at Work</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Burn out</c:v>
                </c:pt>
              </c:strCache>
            </c:strRef>
          </c:tx>
          <c:dPt>
            <c:idx val="0"/>
            <c:bubble3D val="0"/>
            <c:spPr>
              <a:solidFill>
                <a:srgbClr val="D95943"/>
              </a:solidFill>
              <a:ln w="19050">
                <a:solidFill>
                  <a:schemeClr val="lt1"/>
                </a:solidFill>
              </a:ln>
              <a:effectLst/>
            </c:spPr>
            <c:extLst>
              <c:ext xmlns:c16="http://schemas.microsoft.com/office/drawing/2014/chart" uri="{C3380CC4-5D6E-409C-BE32-E72D297353CC}">
                <c16:uniqueId val="{00000002-F117-4F12-BABC-6FDED0974DB2}"/>
              </c:ext>
            </c:extLst>
          </c:dPt>
          <c:dPt>
            <c:idx val="1"/>
            <c:bubble3D val="0"/>
            <c:spPr>
              <a:solidFill>
                <a:srgbClr val="009AA8"/>
              </a:solidFill>
              <a:ln w="19050">
                <a:solidFill>
                  <a:schemeClr val="lt1"/>
                </a:solidFill>
              </a:ln>
              <a:effectLst/>
            </c:spPr>
            <c:extLst>
              <c:ext xmlns:c16="http://schemas.microsoft.com/office/drawing/2014/chart" uri="{C3380CC4-5D6E-409C-BE32-E72D297353CC}">
                <c16:uniqueId val="{00000003-F117-4F12-BABC-6FDED0974DB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Feeling Burn out</c:v>
                </c:pt>
                <c:pt idx="1">
                  <c:v>Not feeling burn out</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0-F117-4F12-BABC-6FDED0974DB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My workplace has implemented new policies and supports to address any COVID-related </c:v>
                </c:pt>
              </c:strCache>
            </c:strRef>
          </c:tx>
          <c:dPt>
            <c:idx val="0"/>
            <c:bubble3D val="0"/>
            <c:spPr>
              <a:solidFill>
                <a:srgbClr val="009AA8"/>
              </a:solidFill>
              <a:ln w="19050">
                <a:solidFill>
                  <a:schemeClr val="lt1"/>
                </a:solidFill>
              </a:ln>
              <a:effectLst/>
            </c:spPr>
            <c:extLst>
              <c:ext xmlns:c16="http://schemas.microsoft.com/office/drawing/2014/chart" uri="{C3380CC4-5D6E-409C-BE32-E72D297353CC}">
                <c16:uniqueId val="{00000001-B383-4082-AFBC-DDDCF91496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83-4082-AFBC-DDDCF91496E6}"/>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0.7439934797544</c:v>
                </c:pt>
                <c:pt idx="1">
                  <c:v>0.2560065202456</c:v>
                </c:pt>
              </c:numCache>
            </c:numRef>
          </c:val>
          <c:extLst>
            <c:ext xmlns:c16="http://schemas.microsoft.com/office/drawing/2014/chart" uri="{C3380CC4-5D6E-409C-BE32-E72D297353CC}">
              <c16:uniqueId val="{00000008-B383-4082-AFBC-DDDCF91496E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Have you felt engaged and able to provide feedback, suggestions, or comments regarding these new policies?</c:v>
                </c:pt>
              </c:strCache>
            </c:strRef>
          </c:tx>
          <c:dPt>
            <c:idx val="0"/>
            <c:bubble3D val="0"/>
            <c:spPr>
              <a:solidFill>
                <a:srgbClr val="009AA8"/>
              </a:solidFill>
              <a:ln w="19050">
                <a:solidFill>
                  <a:schemeClr val="lt1"/>
                </a:solidFill>
              </a:ln>
              <a:effectLst/>
            </c:spPr>
            <c:extLst>
              <c:ext xmlns:c16="http://schemas.microsoft.com/office/drawing/2014/chart" uri="{C3380CC4-5D6E-409C-BE32-E72D297353CC}">
                <c16:uniqueId val="{00000001-33B7-466C-983B-918403AC24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B7-466C-983B-918403AC2404}"/>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0.57140798233800005</c:v>
                </c:pt>
                <c:pt idx="1">
                  <c:v>0.428592017662</c:v>
                </c:pt>
              </c:numCache>
            </c:numRef>
          </c:val>
          <c:extLst>
            <c:ext xmlns:c16="http://schemas.microsoft.com/office/drawing/2014/chart" uri="{C3380CC4-5D6E-409C-BE32-E72D297353CC}">
              <c16:uniqueId val="{00000004-33B7-466C-983B-918403AC2404}"/>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atin typeface="Source Sans Pro" panose="020B0503030403020204" pitchFamily="34" charset="0"/>
              </a:defRPr>
            </a:lvl1pPr>
          </a:lstStyle>
          <a:p>
            <a:fld id="{3A54682D-ED40-4906-BA24-EF1110813886}" type="datetimeFigureOut">
              <a:rPr lang="en-US" smtClean="0"/>
              <a:pPr/>
              <a:t>1/13/2022</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atin typeface="Source Sans Pro" panose="020B0503030403020204" pitchFamily="34" charset="0"/>
              </a:defRPr>
            </a:lvl1pPr>
          </a:lstStyle>
          <a:p>
            <a:fld id="{EA6B183A-702E-498E-ACBB-219F42CAFFE5}" type="slidenum">
              <a:rPr lang="en-US" smtClean="0"/>
              <a:pPr/>
              <a:t>‹#›</a:t>
            </a:fld>
            <a:endParaRPr lang="en-US" dirty="0"/>
          </a:p>
        </p:txBody>
      </p:sp>
    </p:spTree>
    <p:extLst>
      <p:ext uri="{BB962C8B-B14F-4D97-AF65-F5344CB8AC3E}">
        <p14:creationId xmlns:p14="http://schemas.microsoft.com/office/powerpoint/2010/main" val="284149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anose="020B05030304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6B183A-702E-498E-ACBB-219F42CAFFE5}" type="slidenum">
              <a:rPr lang="en-US" smtClean="0"/>
              <a:pPr/>
              <a:t>16</a:t>
            </a:fld>
            <a:endParaRPr lang="en-US" dirty="0"/>
          </a:p>
        </p:txBody>
      </p:sp>
    </p:spTree>
    <p:extLst>
      <p:ext uri="{BB962C8B-B14F-4D97-AF65-F5344CB8AC3E}">
        <p14:creationId xmlns:p14="http://schemas.microsoft.com/office/powerpoint/2010/main" val="4878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6B183A-702E-498E-ACBB-219F42CAFFE5}" type="slidenum">
              <a:rPr lang="en-US" smtClean="0"/>
              <a:pPr/>
              <a:t>19</a:t>
            </a:fld>
            <a:endParaRPr lang="en-US" dirty="0"/>
          </a:p>
        </p:txBody>
      </p:sp>
    </p:spTree>
    <p:extLst>
      <p:ext uri="{BB962C8B-B14F-4D97-AF65-F5344CB8AC3E}">
        <p14:creationId xmlns:p14="http://schemas.microsoft.com/office/powerpoint/2010/main" val="381070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9672-969F-48D5-8455-A5E406919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3DDBE9-F36A-4519-B91D-74942C35D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5A2AAE-6D4D-4E90-91EA-191AF01EF58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8E9CFB6-4677-4563-BB0C-A71A34D14A9A}"/>
              </a:ext>
            </a:extLst>
          </p:cNvPr>
          <p:cNvSpPr>
            <a:spLocks noGrp="1"/>
          </p:cNvSpPr>
          <p:nvPr>
            <p:ph type="ftr" sz="quarter" idx="11"/>
          </p:nvPr>
        </p:nvSpPr>
        <p:spPr/>
        <p:txBody>
          <a:bodyPr/>
          <a:lstStyle/>
          <a:p>
            <a:endParaRPr lang="en-US" dirty="0"/>
          </a:p>
        </p:txBody>
      </p:sp>
      <p:sp>
        <p:nvSpPr>
          <p:cNvPr id="7" name="Slide Number Placeholder 4">
            <a:extLst>
              <a:ext uri="{FF2B5EF4-FFF2-40B4-BE49-F238E27FC236}">
                <a16:creationId xmlns:a16="http://schemas.microsoft.com/office/drawing/2014/main" id="{E59092BD-2CFA-4DBB-BB34-4C1BB0A52217}"/>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323669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EAC3-68DE-4AE8-9832-51ABE418432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2C958814-FE95-4384-BF1B-F54B18600E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5C306-142A-43BD-AC51-524F2E8C599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565C92C-63BE-4909-9C44-80191B333FB1}"/>
              </a:ext>
            </a:extLst>
          </p:cNvPr>
          <p:cNvSpPr>
            <a:spLocks noGrp="1"/>
          </p:cNvSpPr>
          <p:nvPr>
            <p:ph type="ftr" sz="quarter" idx="11"/>
          </p:nvPr>
        </p:nvSpPr>
        <p:spPr/>
        <p:txBody>
          <a:bodyPr/>
          <a:lstStyle/>
          <a:p>
            <a:endParaRPr lang="en-US" dirty="0"/>
          </a:p>
        </p:txBody>
      </p:sp>
      <p:sp>
        <p:nvSpPr>
          <p:cNvPr id="7" name="Slide Number Placeholder 4">
            <a:extLst>
              <a:ext uri="{FF2B5EF4-FFF2-40B4-BE49-F238E27FC236}">
                <a16:creationId xmlns:a16="http://schemas.microsoft.com/office/drawing/2014/main" id="{987AA57E-9FF7-45D2-96E8-5487FF62140A}"/>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68222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0CFA6-B5C3-499F-A85E-0277AF96AA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E653DE-D545-41E8-8020-A52C03473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08BD8-33DC-4F27-B04A-6AA38201698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299FB97-7D81-4D40-A606-0F5B5B628988}"/>
              </a:ext>
            </a:extLst>
          </p:cNvPr>
          <p:cNvSpPr>
            <a:spLocks noGrp="1"/>
          </p:cNvSpPr>
          <p:nvPr>
            <p:ph type="ftr" sz="quarter" idx="11"/>
          </p:nvPr>
        </p:nvSpPr>
        <p:spPr/>
        <p:txBody>
          <a:bodyPr/>
          <a:lstStyle/>
          <a:p>
            <a:endParaRPr lang="en-US" dirty="0"/>
          </a:p>
        </p:txBody>
      </p:sp>
      <p:sp>
        <p:nvSpPr>
          <p:cNvPr id="8" name="Slide Number Placeholder 4">
            <a:extLst>
              <a:ext uri="{FF2B5EF4-FFF2-40B4-BE49-F238E27FC236}">
                <a16:creationId xmlns:a16="http://schemas.microsoft.com/office/drawing/2014/main" id="{AD403EC0-87AE-4855-950C-8F22D76011E6}"/>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307413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mp; Insights">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57EBE072-6788-47D5-8CEA-5F2D629CD045}"/>
              </a:ext>
            </a:extLst>
          </p:cNvPr>
          <p:cNvSpPr>
            <a:spLocks noGrp="1"/>
          </p:cNvSpPr>
          <p:nvPr>
            <p:ph type="body" sz="quarter" idx="15" hasCustomPrompt="1"/>
          </p:nvPr>
        </p:nvSpPr>
        <p:spPr>
          <a:xfrm>
            <a:off x="264160" y="6625691"/>
            <a:ext cx="10431357" cy="228600"/>
          </a:xfrm>
        </p:spPr>
        <p:txBody>
          <a:bodyPr anchor="b" anchorCtr="0">
            <a:noAutofit/>
          </a:bodyPr>
          <a:lstStyle>
            <a:lvl1pPr marL="0" indent="0">
              <a:spcBef>
                <a:spcPts val="0"/>
              </a:spcBef>
              <a:spcAft>
                <a:spcPts val="0"/>
              </a:spcAft>
              <a:buNone/>
              <a:defRPr sz="1100" i="1">
                <a:solidFill>
                  <a:schemeClr val="bg1">
                    <a:lumMod val="65000"/>
                  </a:schemeClr>
                </a:solidFill>
                <a:latin typeface="Source Sans Pro" panose="020B0503030403020204" pitchFamily="34" charset="0"/>
                <a:ea typeface="Source Sans Pro" panose="020B0503030403020204" pitchFamily="34" charset="0"/>
              </a:defRPr>
            </a:lvl1pPr>
          </a:lstStyle>
          <a:p>
            <a:pPr lvl="0"/>
            <a:r>
              <a:rPr lang="en-US" dirty="0"/>
              <a:t>Click to add question wording &amp; base size (N=XXXX)</a:t>
            </a:r>
            <a:endParaRPr lang="en-CA" dirty="0"/>
          </a:p>
        </p:txBody>
      </p:sp>
      <p:sp>
        <p:nvSpPr>
          <p:cNvPr id="7" name="Text Placeholder 6">
            <a:extLst>
              <a:ext uri="{FF2B5EF4-FFF2-40B4-BE49-F238E27FC236}">
                <a16:creationId xmlns:a16="http://schemas.microsoft.com/office/drawing/2014/main" id="{58610F17-836F-4F65-97DC-A42FF067338D}"/>
              </a:ext>
            </a:extLst>
          </p:cNvPr>
          <p:cNvSpPr>
            <a:spLocks noGrp="1"/>
          </p:cNvSpPr>
          <p:nvPr>
            <p:ph type="body" sz="quarter" idx="16" hasCustomPrompt="1"/>
          </p:nvPr>
        </p:nvSpPr>
        <p:spPr>
          <a:xfrm>
            <a:off x="838200" y="1681376"/>
            <a:ext cx="10515600" cy="341632"/>
          </a:xfrm>
        </p:spPr>
        <p:txBody>
          <a:bodyPr wrap="square">
            <a:spAutoFit/>
          </a:bodyPr>
          <a:lstStyle>
            <a:lvl1pPr marL="228600" indent="-228600">
              <a:spcAft>
                <a:spcPts val="0"/>
              </a:spcAft>
              <a:buFont typeface="Arial" panose="020B0604020202020204" pitchFamily="34" charset="0"/>
              <a:buChar char="•"/>
              <a:defRPr sz="1800">
                <a:solidFill>
                  <a:schemeClr val="bg1">
                    <a:lumMod val="65000"/>
                  </a:schemeClr>
                </a:solidFill>
                <a:latin typeface="Source Sans Pro" panose="020B0503030403020204" pitchFamily="34" charset="0"/>
                <a:ea typeface="Source Sans Pro" panose="020B0503030403020204" pitchFamily="34" charset="0"/>
              </a:defRPr>
            </a:lvl1pPr>
          </a:lstStyle>
          <a:p>
            <a:pPr lvl="0"/>
            <a:r>
              <a:rPr lang="en-US" dirty="0"/>
              <a:t> Click to add insights</a:t>
            </a:r>
          </a:p>
        </p:txBody>
      </p:sp>
      <p:sp>
        <p:nvSpPr>
          <p:cNvPr id="8" name="Title 1">
            <a:extLst>
              <a:ext uri="{FF2B5EF4-FFF2-40B4-BE49-F238E27FC236}">
                <a16:creationId xmlns:a16="http://schemas.microsoft.com/office/drawing/2014/main" id="{6ADDDF17-7060-4C06-BD06-F99B95D26B05}"/>
              </a:ext>
            </a:extLst>
          </p:cNvPr>
          <p:cNvSpPr>
            <a:spLocks noGrp="1"/>
          </p:cNvSpPr>
          <p:nvPr>
            <p:ph type="title"/>
          </p:nvPr>
        </p:nvSpPr>
        <p:spPr>
          <a:xfrm>
            <a:off x="838200" y="442760"/>
            <a:ext cx="10515600" cy="1094988"/>
          </a:xfrm>
        </p:spPr>
        <p:txBody>
          <a:bodyPr>
            <a:noAutofit/>
          </a:bodyPr>
          <a:lstStyle>
            <a:lvl1pPr>
              <a:defRPr sz="3600"/>
            </a:lvl1pPr>
          </a:lstStyle>
          <a:p>
            <a:r>
              <a:rPr lang="en-US" dirty="0"/>
              <a:t>Click to edit Master title style</a:t>
            </a:r>
          </a:p>
        </p:txBody>
      </p:sp>
      <p:sp>
        <p:nvSpPr>
          <p:cNvPr id="10" name="Slide Number Placeholder 3">
            <a:extLst>
              <a:ext uri="{FF2B5EF4-FFF2-40B4-BE49-F238E27FC236}">
                <a16:creationId xmlns:a16="http://schemas.microsoft.com/office/drawing/2014/main" id="{9A2D83EC-C272-4583-9B2D-239E26108EF5}"/>
              </a:ext>
            </a:extLst>
          </p:cNvPr>
          <p:cNvSpPr txBox="1">
            <a:spLocks/>
          </p:cNvSpPr>
          <p:nvPr userDrawn="1"/>
        </p:nvSpPr>
        <p:spPr>
          <a:xfrm>
            <a:off x="8929915" y="6333297"/>
            <a:ext cx="2743200" cy="365125"/>
          </a:xfrm>
          <a:prstGeom prst="rect">
            <a:avLst/>
          </a:prstGeom>
        </p:spPr>
        <p:txBody>
          <a:bodyPr/>
          <a:lstStyle>
            <a:defPPr>
              <a:defRPr lang="en-US"/>
            </a:defPPr>
            <a:lvl1pPr marL="0" algn="r" defTabSz="914400" rtl="0" eaLnBrk="1" latinLnBrk="0" hangingPunct="1">
              <a:defRPr sz="1800" kern="1200">
                <a:solidFill>
                  <a:schemeClr val="tx1">
                    <a:lumMod val="75000"/>
                    <a:lumOff val="25000"/>
                  </a:schemeClr>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89E96-975D-48D7-991A-74E5C6FB2416}" type="slidenum">
              <a:rPr lang="en-US" sz="1500" b="1" smtClean="0">
                <a:solidFill>
                  <a:schemeClr val="tx1">
                    <a:lumMod val="95000"/>
                    <a:lumOff val="5000"/>
                  </a:schemeClr>
                </a:solidFill>
              </a:rPr>
              <a:pPr/>
              <a:t>‹#›</a:t>
            </a:fld>
            <a:endParaRPr lang="en-US" sz="1500" b="1" dirty="0">
              <a:solidFill>
                <a:schemeClr val="tx1">
                  <a:lumMod val="95000"/>
                  <a:lumOff val="5000"/>
                </a:schemeClr>
              </a:solidFill>
            </a:endParaRPr>
          </a:p>
        </p:txBody>
      </p:sp>
    </p:spTree>
    <p:extLst>
      <p:ext uri="{BB962C8B-B14F-4D97-AF65-F5344CB8AC3E}">
        <p14:creationId xmlns:p14="http://schemas.microsoft.com/office/powerpoint/2010/main" val="41133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42F4DA-7C54-46A8-8CDA-389267981F1A}"/>
              </a:ext>
            </a:extLst>
          </p:cNvPr>
          <p:cNvPicPr>
            <a:picLocks noChangeAspect="1"/>
          </p:cNvPicPr>
          <p:nvPr userDrawn="1"/>
        </p:nvPicPr>
        <p:blipFill rotWithShape="1">
          <a:blip r:embed="rId2"/>
          <a:srcRect t="48073" b="9880"/>
          <a:stretch/>
        </p:blipFill>
        <p:spPr>
          <a:xfrm>
            <a:off x="922" y="0"/>
            <a:ext cx="12191079" cy="2883613"/>
          </a:xfrm>
          <a:prstGeom prst="rect">
            <a:avLst/>
          </a:prstGeom>
        </p:spPr>
      </p:pic>
      <p:sp>
        <p:nvSpPr>
          <p:cNvPr id="6" name="Rectangle 5"/>
          <p:cNvSpPr/>
          <p:nvPr/>
        </p:nvSpPr>
        <p:spPr>
          <a:xfrm>
            <a:off x="0" y="2257928"/>
            <a:ext cx="12192000" cy="1830013"/>
          </a:xfrm>
          <a:prstGeom prst="rect">
            <a:avLst/>
          </a:prstGeom>
          <a:gradFill>
            <a:gsLst>
              <a:gs pos="0">
                <a:srgbClr val="0092D2"/>
              </a:gs>
              <a:gs pos="100000">
                <a:srgbClr val="006B94"/>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spcAft>
                <a:spcPts val="800"/>
              </a:spcAft>
            </a:pPr>
            <a:endParaRPr lang="en-US" dirty="0">
              <a:latin typeface="Source Sans Pro" panose="020B0503030403020204" pitchFamily="34" charset="0"/>
            </a:endParaRPr>
          </a:p>
        </p:txBody>
      </p:sp>
      <p:pic>
        <p:nvPicPr>
          <p:cNvPr id="7" name="Picture 6" descr="pollara RGB wordmar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233" y="4670058"/>
            <a:ext cx="2438400" cy="1004964"/>
          </a:xfrm>
          <a:prstGeom prst="rect">
            <a:avLst/>
          </a:prstGeom>
        </p:spPr>
      </p:pic>
      <p:sp>
        <p:nvSpPr>
          <p:cNvPr id="5" name="Text Placeholder 4">
            <a:extLst>
              <a:ext uri="{FF2B5EF4-FFF2-40B4-BE49-F238E27FC236}">
                <a16:creationId xmlns:a16="http://schemas.microsoft.com/office/drawing/2014/main" id="{4D0DF9FD-92EF-4BB9-A32F-0BFD50F9179D}"/>
              </a:ext>
            </a:extLst>
          </p:cNvPr>
          <p:cNvSpPr>
            <a:spLocks noGrp="1"/>
          </p:cNvSpPr>
          <p:nvPr>
            <p:ph type="body" sz="quarter" idx="10" hasCustomPrompt="1"/>
          </p:nvPr>
        </p:nvSpPr>
        <p:spPr>
          <a:xfrm>
            <a:off x="8976945" y="6169138"/>
            <a:ext cx="2609689" cy="233910"/>
          </a:xfrm>
        </p:spPr>
        <p:txBody>
          <a:bodyPr wrap="none">
            <a:spAutoFit/>
          </a:bodyPr>
          <a:lstStyle>
            <a:lvl1pPr marL="0" indent="0" algn="r">
              <a:buNone/>
              <a:defRPr sz="1900">
                <a:latin typeface="Georgia" panose="02040502050405020303" pitchFamily="18" charset="0"/>
              </a:defRPr>
            </a:lvl1pPr>
          </a:lstStyle>
          <a:p>
            <a:pPr lvl="0"/>
            <a:r>
              <a:rPr lang="en-US"/>
              <a:t>Click to add Month Year</a:t>
            </a:r>
            <a:endParaRPr lang="en-CA"/>
          </a:p>
        </p:txBody>
      </p:sp>
      <p:sp>
        <p:nvSpPr>
          <p:cNvPr id="9" name="Rectangle 8">
            <a:extLst>
              <a:ext uri="{FF2B5EF4-FFF2-40B4-BE49-F238E27FC236}">
                <a16:creationId xmlns:a16="http://schemas.microsoft.com/office/drawing/2014/main" id="{4039881F-4FC4-4DB7-BE62-CF9A7EEDAB33}"/>
              </a:ext>
            </a:extLst>
          </p:cNvPr>
          <p:cNvSpPr/>
          <p:nvPr/>
        </p:nvSpPr>
        <p:spPr>
          <a:xfrm>
            <a:off x="0" y="2257928"/>
            <a:ext cx="12192000" cy="1830013"/>
          </a:xfrm>
          <a:prstGeom prst="rect">
            <a:avLst/>
          </a:prstGeom>
          <a:solidFill>
            <a:srgbClr val="D958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spcAft>
                <a:spcPts val="800"/>
              </a:spcAft>
            </a:pPr>
            <a:endParaRPr lang="en-US" dirty="0">
              <a:latin typeface="Source Sans Pro" panose="020B0503030403020204" pitchFamily="34" charset="0"/>
            </a:endParaRPr>
          </a:p>
        </p:txBody>
      </p:sp>
      <p:pic>
        <p:nvPicPr>
          <p:cNvPr id="10" name="Picture 9" descr="pollara RGB wordmark.png">
            <a:extLst>
              <a:ext uri="{FF2B5EF4-FFF2-40B4-BE49-F238E27FC236}">
                <a16:creationId xmlns:a16="http://schemas.microsoft.com/office/drawing/2014/main" id="{5A1A2407-D44F-421E-B6C6-6FD257FE2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233" y="4670058"/>
            <a:ext cx="2438400" cy="1004964"/>
          </a:xfrm>
          <a:prstGeom prst="rect">
            <a:avLst/>
          </a:prstGeom>
        </p:spPr>
      </p:pic>
      <p:sp>
        <p:nvSpPr>
          <p:cNvPr id="3" name="Title 2">
            <a:extLst>
              <a:ext uri="{FF2B5EF4-FFF2-40B4-BE49-F238E27FC236}">
                <a16:creationId xmlns:a16="http://schemas.microsoft.com/office/drawing/2014/main" id="{103A9663-CA7E-41A8-8907-BDB23FF5E35E}"/>
              </a:ext>
            </a:extLst>
          </p:cNvPr>
          <p:cNvSpPr>
            <a:spLocks noGrp="1"/>
          </p:cNvSpPr>
          <p:nvPr>
            <p:ph type="title"/>
          </p:nvPr>
        </p:nvSpPr>
        <p:spPr>
          <a:xfrm>
            <a:off x="605367" y="2342591"/>
            <a:ext cx="10359901" cy="1660688"/>
          </a:xfrm>
        </p:spPr>
        <p:txBody>
          <a:bodyPr>
            <a:normAutofit/>
          </a:bodyPr>
          <a:lstStyle>
            <a:lvl1pPr algn="l">
              <a:lnSpc>
                <a:spcPct val="100000"/>
              </a:lnSpc>
              <a:spcBef>
                <a:spcPts val="800"/>
              </a:spcBef>
              <a:defRPr sz="37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a:t>Click to edit Master title style</a:t>
            </a:r>
            <a:endParaRPr lang="en-CA"/>
          </a:p>
        </p:txBody>
      </p:sp>
      <p:pic>
        <p:nvPicPr>
          <p:cNvPr id="13" name="Picture 2">
            <a:extLst>
              <a:ext uri="{FF2B5EF4-FFF2-40B4-BE49-F238E27FC236}">
                <a16:creationId xmlns:a16="http://schemas.microsoft.com/office/drawing/2014/main" id="{361F3A9D-4F55-4D69-91E6-9A5BC31B9E9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4065" y="4559546"/>
            <a:ext cx="4393299" cy="133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2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BB7457-1627-46E5-85BF-54F9BE34CC46}"/>
              </a:ext>
            </a:extLst>
          </p:cNvPr>
          <p:cNvPicPr>
            <a:picLocks noChangeAspect="1"/>
          </p:cNvPicPr>
          <p:nvPr userDrawn="1"/>
        </p:nvPicPr>
        <p:blipFill rotWithShape="1">
          <a:blip r:embed="rId2"/>
          <a:srcRect t="48073" b="9880"/>
          <a:stretch/>
        </p:blipFill>
        <p:spPr>
          <a:xfrm>
            <a:off x="922" y="0"/>
            <a:ext cx="12191079" cy="2883613"/>
          </a:xfrm>
          <a:prstGeom prst="rect">
            <a:avLst/>
          </a:prstGeom>
        </p:spPr>
      </p:pic>
      <p:sp>
        <p:nvSpPr>
          <p:cNvPr id="6" name="Rectangle 5"/>
          <p:cNvSpPr/>
          <p:nvPr/>
        </p:nvSpPr>
        <p:spPr>
          <a:xfrm>
            <a:off x="0" y="2257928"/>
            <a:ext cx="12192000" cy="1830013"/>
          </a:xfrm>
          <a:prstGeom prst="rect">
            <a:avLst/>
          </a:prstGeom>
          <a:gradFill>
            <a:gsLst>
              <a:gs pos="0">
                <a:srgbClr val="0092D2"/>
              </a:gs>
              <a:gs pos="100000">
                <a:srgbClr val="006B94"/>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spcAft>
                <a:spcPts val="800"/>
              </a:spcAft>
            </a:pPr>
            <a:endParaRPr lang="en-US" dirty="0"/>
          </a:p>
        </p:txBody>
      </p:sp>
      <p:pic>
        <p:nvPicPr>
          <p:cNvPr id="7" name="Picture 6" descr="pollara RGB wordmar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233" y="4670058"/>
            <a:ext cx="2438400" cy="1004964"/>
          </a:xfrm>
          <a:prstGeom prst="rect">
            <a:avLst/>
          </a:prstGeom>
        </p:spPr>
      </p:pic>
      <p:sp>
        <p:nvSpPr>
          <p:cNvPr id="9" name="Rectangle 8">
            <a:extLst>
              <a:ext uri="{FF2B5EF4-FFF2-40B4-BE49-F238E27FC236}">
                <a16:creationId xmlns:a16="http://schemas.microsoft.com/office/drawing/2014/main" id="{0699BC60-286E-44DD-9957-E598FA9FCFBD}"/>
              </a:ext>
            </a:extLst>
          </p:cNvPr>
          <p:cNvSpPr/>
          <p:nvPr/>
        </p:nvSpPr>
        <p:spPr>
          <a:xfrm>
            <a:off x="0" y="2257928"/>
            <a:ext cx="12192000" cy="1830013"/>
          </a:xfrm>
          <a:prstGeom prst="rect">
            <a:avLst/>
          </a:prstGeom>
          <a:solidFill>
            <a:srgbClr val="D958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800"/>
              </a:spcBef>
              <a:spcAft>
                <a:spcPts val="800"/>
              </a:spcAft>
            </a:pPr>
            <a:endParaRPr lang="en-US" dirty="0"/>
          </a:p>
        </p:txBody>
      </p:sp>
      <p:pic>
        <p:nvPicPr>
          <p:cNvPr id="10" name="Picture 9" descr="pollara RGB wordmark.png">
            <a:extLst>
              <a:ext uri="{FF2B5EF4-FFF2-40B4-BE49-F238E27FC236}">
                <a16:creationId xmlns:a16="http://schemas.microsoft.com/office/drawing/2014/main" id="{A3646181-A46D-4583-9778-0773C271E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233" y="4670058"/>
            <a:ext cx="2438400" cy="1004964"/>
          </a:xfrm>
          <a:prstGeom prst="rect">
            <a:avLst/>
          </a:prstGeom>
        </p:spPr>
      </p:pic>
      <p:sp>
        <p:nvSpPr>
          <p:cNvPr id="3" name="Title 2">
            <a:extLst>
              <a:ext uri="{FF2B5EF4-FFF2-40B4-BE49-F238E27FC236}">
                <a16:creationId xmlns:a16="http://schemas.microsoft.com/office/drawing/2014/main" id="{103A9663-CA7E-41A8-8907-BDB23FF5E35E}"/>
              </a:ext>
            </a:extLst>
          </p:cNvPr>
          <p:cNvSpPr>
            <a:spLocks noGrp="1"/>
          </p:cNvSpPr>
          <p:nvPr>
            <p:ph type="title"/>
          </p:nvPr>
        </p:nvSpPr>
        <p:spPr>
          <a:xfrm>
            <a:off x="605367" y="2342591"/>
            <a:ext cx="10359901" cy="1660688"/>
          </a:xfrm>
        </p:spPr>
        <p:txBody>
          <a:bodyPr>
            <a:normAutofit/>
          </a:bodyPr>
          <a:lstStyle>
            <a:lvl1pPr algn="ctr">
              <a:lnSpc>
                <a:spcPct val="100000"/>
              </a:lnSpc>
              <a:spcBef>
                <a:spcPts val="0"/>
              </a:spcBef>
              <a:defRPr sz="3200">
                <a:effectLst>
                  <a:outerShdw blurRad="38100" dist="38100" dir="2700000" algn="tl">
                    <a:srgbClr val="000000">
                      <a:alpha val="43137"/>
                    </a:srgbClr>
                  </a:outerShdw>
                </a:effectLst>
                <a:latin typeface="+mj-lt"/>
              </a:defRPr>
            </a:lvl1pPr>
          </a:lstStyle>
          <a:p>
            <a:r>
              <a:rPr lang="en-US"/>
              <a:t>Click to edit Master title style</a:t>
            </a:r>
            <a:endParaRPr lang="en-CA"/>
          </a:p>
        </p:txBody>
      </p:sp>
      <p:sp>
        <p:nvSpPr>
          <p:cNvPr id="4" name="TextBox 3">
            <a:extLst>
              <a:ext uri="{FF2B5EF4-FFF2-40B4-BE49-F238E27FC236}">
                <a16:creationId xmlns:a16="http://schemas.microsoft.com/office/drawing/2014/main" id="{9D1BDB37-2382-447C-982C-126BECEEF386}"/>
              </a:ext>
            </a:extLst>
          </p:cNvPr>
          <p:cNvSpPr txBox="1"/>
          <p:nvPr/>
        </p:nvSpPr>
        <p:spPr>
          <a:xfrm>
            <a:off x="9955386" y="5723425"/>
            <a:ext cx="1663532" cy="230832"/>
          </a:xfrm>
          <a:prstGeom prst="rect">
            <a:avLst/>
          </a:prstGeom>
          <a:noFill/>
        </p:spPr>
        <p:txBody>
          <a:bodyPr wrap="none" lIns="0" tIns="0" rIns="0" bIns="0" rtlCol="0">
            <a:spAutoFit/>
          </a:bodyPr>
          <a:lstStyle/>
          <a:p>
            <a:pPr algn="r"/>
            <a:r>
              <a:rPr lang="en-US" sz="1500" dirty="0">
                <a:solidFill>
                  <a:schemeClr val="accent2"/>
                </a:solidFill>
              </a:rPr>
              <a:t>www.pollara.com</a:t>
            </a:r>
          </a:p>
        </p:txBody>
      </p:sp>
      <p:sp>
        <p:nvSpPr>
          <p:cNvPr id="14" name="Text Placeholder 4">
            <a:extLst>
              <a:ext uri="{FF2B5EF4-FFF2-40B4-BE49-F238E27FC236}">
                <a16:creationId xmlns:a16="http://schemas.microsoft.com/office/drawing/2014/main" id="{86C642FD-7D0D-414F-8084-4E2D69C931D0}"/>
              </a:ext>
            </a:extLst>
          </p:cNvPr>
          <p:cNvSpPr>
            <a:spLocks noGrp="1"/>
          </p:cNvSpPr>
          <p:nvPr>
            <p:ph type="body" sz="quarter" idx="11" hasCustomPrompt="1"/>
          </p:nvPr>
        </p:nvSpPr>
        <p:spPr>
          <a:xfrm>
            <a:off x="3296117" y="4267914"/>
            <a:ext cx="4978400" cy="295465"/>
          </a:xfrm>
        </p:spPr>
        <p:txBody>
          <a:bodyPr wrap="square">
            <a:spAutoFit/>
          </a:bodyPr>
          <a:lstStyle>
            <a:lvl1pPr marL="0" indent="0" algn="ctr">
              <a:buNone/>
              <a:defRPr sz="2400">
                <a:solidFill>
                  <a:schemeClr val="accent1"/>
                </a:solidFill>
                <a:latin typeface="+mj-lt"/>
              </a:defRPr>
            </a:lvl1pPr>
          </a:lstStyle>
          <a:p>
            <a:pPr lvl="0"/>
            <a:r>
              <a:rPr lang="en-US"/>
              <a:t>Click to add email/phone#</a:t>
            </a:r>
            <a:endParaRPr lang="en-CA"/>
          </a:p>
        </p:txBody>
      </p:sp>
      <p:pic>
        <p:nvPicPr>
          <p:cNvPr id="12" name="Picture 2">
            <a:extLst>
              <a:ext uri="{FF2B5EF4-FFF2-40B4-BE49-F238E27FC236}">
                <a16:creationId xmlns:a16="http://schemas.microsoft.com/office/drawing/2014/main" id="{F6861F01-D4E0-4CD1-9AD8-095B3FF3957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5023" y="4563380"/>
            <a:ext cx="4654111" cy="141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1866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310F-4824-403E-9D89-71BAE6DDEB0A}"/>
              </a:ext>
            </a:extLst>
          </p:cNvPr>
          <p:cNvSpPr>
            <a:spLocks noGrp="1"/>
          </p:cNvSpPr>
          <p:nvPr>
            <p:ph type="title"/>
          </p:nvPr>
        </p:nvSpPr>
        <p:spPr/>
        <p:txBody>
          <a:bodyPr/>
          <a:lstStyle>
            <a:lvl1pPr>
              <a:defRPr b="1">
                <a:solidFill>
                  <a:srgbClr val="D95943"/>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4B503F-B017-4F19-A4A2-CBB7630D8C4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222EA8-85D4-45F1-9408-8963B187B1A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73A2A97-598C-48E1-B492-A150F9E18278}"/>
              </a:ext>
            </a:extLst>
          </p:cNvPr>
          <p:cNvSpPr>
            <a:spLocks noGrp="1"/>
          </p:cNvSpPr>
          <p:nvPr>
            <p:ph type="ftr" sz="quarter" idx="11"/>
          </p:nvPr>
        </p:nvSpPr>
        <p:spPr/>
        <p:txBody>
          <a:bodyPr/>
          <a:lstStyle/>
          <a:p>
            <a:endParaRPr lang="en-US" dirty="0"/>
          </a:p>
        </p:txBody>
      </p:sp>
      <p:sp>
        <p:nvSpPr>
          <p:cNvPr id="9" name="Slide Number Placeholder 4">
            <a:extLst>
              <a:ext uri="{FF2B5EF4-FFF2-40B4-BE49-F238E27FC236}">
                <a16:creationId xmlns:a16="http://schemas.microsoft.com/office/drawing/2014/main" id="{1C153DA7-8464-4374-BDE6-E9F2F466EF76}"/>
              </a:ext>
            </a:extLst>
          </p:cNvPr>
          <p:cNvSpPr>
            <a:spLocks noGrp="1"/>
          </p:cNvSpPr>
          <p:nvPr>
            <p:ph type="sldNum" sz="quarter" idx="4"/>
          </p:nvPr>
        </p:nvSpPr>
        <p:spPr>
          <a:xfrm>
            <a:off x="8610600" y="6209704"/>
            <a:ext cx="2743200" cy="365125"/>
          </a:xfrm>
          <a:prstGeom prst="rect">
            <a:avLst/>
          </a:prstGeom>
        </p:spPr>
        <p:txBody>
          <a:bodyPr/>
          <a:lstStyle>
            <a:lvl1pPr algn="r">
              <a:defRPr sz="1500">
                <a:solidFill>
                  <a:schemeClr val="tx1">
                    <a:lumMod val="75000"/>
                    <a:lumOff val="25000"/>
                  </a:schemeClr>
                </a:solidFill>
                <a:latin typeface="Source Sans Pro" panose="020B0503030403020204" pitchFamily="34" charset="0"/>
                <a:ea typeface="Source Sans Pro" panose="020B0503030403020204" pitchFamily="34" charset="0"/>
              </a:defRPr>
            </a:lvl1pPr>
          </a:lstStyle>
          <a:p>
            <a:fld id="{FD54ACCB-96A1-3645-B30C-3DA25C93CADE}" type="slidenum">
              <a:rPr lang="en-US" smtClean="0"/>
              <a:pPr/>
              <a:t>‹#›</a:t>
            </a:fld>
            <a:endParaRPr lang="en-US" sz="1500" dirty="0"/>
          </a:p>
        </p:txBody>
      </p:sp>
    </p:spTree>
    <p:extLst>
      <p:ext uri="{BB962C8B-B14F-4D97-AF65-F5344CB8AC3E}">
        <p14:creationId xmlns:p14="http://schemas.microsoft.com/office/powerpoint/2010/main" val="378467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BEBB-E03E-4396-B61E-0DC568D4F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53BC4-07BA-472C-9A08-CB97A4D54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B03AE-3BF3-4959-8B1A-F0862F153A4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481C2B7-723E-46EE-B333-44B35EEBA6A9}"/>
              </a:ext>
            </a:extLst>
          </p:cNvPr>
          <p:cNvSpPr>
            <a:spLocks noGrp="1"/>
          </p:cNvSpPr>
          <p:nvPr>
            <p:ph type="ftr" sz="quarter" idx="11"/>
          </p:nvPr>
        </p:nvSpPr>
        <p:spPr/>
        <p:txBody>
          <a:bodyPr/>
          <a:lstStyle/>
          <a:p>
            <a:endParaRPr lang="en-US" dirty="0"/>
          </a:p>
        </p:txBody>
      </p:sp>
      <p:sp>
        <p:nvSpPr>
          <p:cNvPr id="7" name="Slide Number Placeholder 4">
            <a:extLst>
              <a:ext uri="{FF2B5EF4-FFF2-40B4-BE49-F238E27FC236}">
                <a16:creationId xmlns:a16="http://schemas.microsoft.com/office/drawing/2014/main" id="{59BE2537-6D6C-49D4-9D05-5ADC8F58E89F}"/>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404333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0A81-0B17-4248-95BB-58116DB72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ECCB8-D39F-4E03-B77F-3E6A50220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0877B9-86E6-4D69-B8B8-7292A9708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3E167B-266D-403F-BF5E-CB2F081A22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F931DDA-395C-4E12-9F84-07B566148651}"/>
              </a:ext>
            </a:extLst>
          </p:cNvPr>
          <p:cNvSpPr>
            <a:spLocks noGrp="1"/>
          </p:cNvSpPr>
          <p:nvPr>
            <p:ph type="ftr" sz="quarter" idx="11"/>
          </p:nvPr>
        </p:nvSpPr>
        <p:spPr/>
        <p:txBody>
          <a:bodyPr/>
          <a:lstStyle/>
          <a:p>
            <a:endParaRPr lang="en-US" dirty="0"/>
          </a:p>
        </p:txBody>
      </p:sp>
      <p:sp>
        <p:nvSpPr>
          <p:cNvPr id="8" name="Slide Number Placeholder 4">
            <a:extLst>
              <a:ext uri="{FF2B5EF4-FFF2-40B4-BE49-F238E27FC236}">
                <a16:creationId xmlns:a16="http://schemas.microsoft.com/office/drawing/2014/main" id="{E3A2313F-45B8-480D-9ACB-807E10CF2310}"/>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399749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A384-76B0-4F68-B811-AE8C5CBEDC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EC031D-60BE-4A1B-9459-5E96CE797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B79037-55EF-47F1-8A89-8C8063C93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B3AC94-76E4-495A-96B1-068497D24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476399-92BA-4535-B985-D170288E4B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8DA71-D219-4316-8F4A-D3AFC037FC0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D836E96-8FE2-4DD9-B3F7-F16573024FEE}"/>
              </a:ext>
            </a:extLst>
          </p:cNvPr>
          <p:cNvSpPr>
            <a:spLocks noGrp="1"/>
          </p:cNvSpPr>
          <p:nvPr>
            <p:ph type="ftr" sz="quarter" idx="11"/>
          </p:nvPr>
        </p:nvSpPr>
        <p:spPr/>
        <p:txBody>
          <a:bodyPr/>
          <a:lstStyle/>
          <a:p>
            <a:endParaRPr lang="en-US" dirty="0"/>
          </a:p>
        </p:txBody>
      </p:sp>
      <p:sp>
        <p:nvSpPr>
          <p:cNvPr id="10" name="Slide Number Placeholder 4">
            <a:extLst>
              <a:ext uri="{FF2B5EF4-FFF2-40B4-BE49-F238E27FC236}">
                <a16:creationId xmlns:a16="http://schemas.microsoft.com/office/drawing/2014/main" id="{08A24B61-C503-4833-9641-7891252FE01F}"/>
              </a:ext>
            </a:extLst>
          </p:cNvPr>
          <p:cNvSpPr>
            <a:spLocks noGrp="1"/>
          </p:cNvSpPr>
          <p:nvPr>
            <p:ph type="sldNum" sz="quarter" idx="12"/>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318225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6B3B-A88D-4AA5-A9A0-3EF7DDC27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6F3801-D85A-4FF1-9365-1E885F44A1C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581C6E8-3CBC-4E12-8DF4-C4DB561317A5}"/>
              </a:ext>
            </a:extLst>
          </p:cNvPr>
          <p:cNvSpPr>
            <a:spLocks noGrp="1"/>
          </p:cNvSpPr>
          <p:nvPr>
            <p:ph type="ftr" sz="quarter" idx="11"/>
          </p:nvPr>
        </p:nvSpPr>
        <p:spPr/>
        <p:txBody>
          <a:bodyPr/>
          <a:lstStyle/>
          <a:p>
            <a:endParaRPr lang="en-US" dirty="0"/>
          </a:p>
        </p:txBody>
      </p:sp>
      <p:sp>
        <p:nvSpPr>
          <p:cNvPr id="6" name="Slide Number Placeholder 4">
            <a:extLst>
              <a:ext uri="{FF2B5EF4-FFF2-40B4-BE49-F238E27FC236}">
                <a16:creationId xmlns:a16="http://schemas.microsoft.com/office/drawing/2014/main" id="{C9D0AEC9-9487-48E8-AA2C-F96B5B2F50BC}"/>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193340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F5757-17C0-4BE1-BCE8-2F68A11A346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B7B2373-13A2-4A6F-857C-7D79026963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96DC57-3615-45C7-B76D-D9082D967786}"/>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184943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A6C3-E1BE-4A8F-A1A0-136D86FED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70E307-831A-4628-AF29-BA6991E3F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7F08A-8EEE-4E1C-99FF-8CDB96F08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07FF0-6BAF-4EF0-9F35-4440715509B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01F1C92-D417-4C2A-A41A-6650539AC81B}"/>
              </a:ext>
            </a:extLst>
          </p:cNvPr>
          <p:cNvSpPr>
            <a:spLocks noGrp="1"/>
          </p:cNvSpPr>
          <p:nvPr>
            <p:ph type="ftr" sz="quarter" idx="11"/>
          </p:nvPr>
        </p:nvSpPr>
        <p:spPr/>
        <p:txBody>
          <a:bodyPr/>
          <a:lstStyle/>
          <a:p>
            <a:endParaRPr lang="en-US" dirty="0"/>
          </a:p>
        </p:txBody>
      </p:sp>
      <p:sp>
        <p:nvSpPr>
          <p:cNvPr id="8" name="Slide Number Placeholder 4">
            <a:extLst>
              <a:ext uri="{FF2B5EF4-FFF2-40B4-BE49-F238E27FC236}">
                <a16:creationId xmlns:a16="http://schemas.microsoft.com/office/drawing/2014/main" id="{69CAEE19-F92A-490D-AE57-EA48AA0416EB}"/>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371497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C2E3-2B57-47D5-B505-2C265D7E9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A37737-1F1E-40F4-B61C-12AC835D2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E3CA9D-5049-4826-B298-0D060A357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1388F-5ECB-4270-9BC7-8D86B032E28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0EAD765-EB79-4CD9-82A5-E7B72B11A4D1}"/>
              </a:ext>
            </a:extLst>
          </p:cNvPr>
          <p:cNvSpPr>
            <a:spLocks noGrp="1"/>
          </p:cNvSpPr>
          <p:nvPr>
            <p:ph type="ftr" sz="quarter" idx="11"/>
          </p:nvPr>
        </p:nvSpPr>
        <p:spPr/>
        <p:txBody>
          <a:bodyPr/>
          <a:lstStyle/>
          <a:p>
            <a:endParaRPr lang="en-US" dirty="0"/>
          </a:p>
        </p:txBody>
      </p:sp>
      <p:sp>
        <p:nvSpPr>
          <p:cNvPr id="8" name="Slide Number Placeholder 4">
            <a:extLst>
              <a:ext uri="{FF2B5EF4-FFF2-40B4-BE49-F238E27FC236}">
                <a16:creationId xmlns:a16="http://schemas.microsoft.com/office/drawing/2014/main" id="{C3BC01B1-D78F-4014-862E-66817BAC1F2F}"/>
              </a:ext>
            </a:extLst>
          </p:cNvPr>
          <p:cNvSpPr>
            <a:spLocks noGrp="1"/>
          </p:cNvSpPr>
          <p:nvPr>
            <p:ph type="sldNum" sz="quarter" idx="4"/>
          </p:nvPr>
        </p:nvSpPr>
        <p:spPr>
          <a:xfrm>
            <a:off x="8610600" y="6209704"/>
            <a:ext cx="2743200" cy="365125"/>
          </a:xfrm>
          <a:prstGeom prst="rect">
            <a:avLst/>
          </a:prstGeom>
        </p:spPr>
        <p:txBody>
          <a:bodyPr/>
          <a:lstStyle>
            <a:lvl1pPr algn="r">
              <a:defRPr>
                <a:solidFill>
                  <a:schemeClr val="tx1">
                    <a:lumMod val="75000"/>
                    <a:lumOff val="25000"/>
                  </a:schemeClr>
                </a:solidFill>
                <a:latin typeface="Source Sans Pro" panose="020B0503030403020204" pitchFamily="34" charset="0"/>
                <a:ea typeface="Source Sans Pro" panose="020B0503030403020204" pitchFamily="34" charset="0"/>
              </a:defRPr>
            </a:lvl1pPr>
          </a:lstStyle>
          <a:p>
            <a:pPr algn="r"/>
            <a:fld id="{FD54ACCB-96A1-3645-B30C-3DA25C93CADE}" type="slidenum">
              <a:rPr lang="en-US" smtClean="0"/>
              <a:pPr/>
              <a:t>‹#›</a:t>
            </a:fld>
            <a:endParaRPr lang="en-US" dirty="0"/>
          </a:p>
        </p:txBody>
      </p:sp>
    </p:spTree>
    <p:extLst>
      <p:ext uri="{BB962C8B-B14F-4D97-AF65-F5344CB8AC3E}">
        <p14:creationId xmlns:p14="http://schemas.microsoft.com/office/powerpoint/2010/main" val="194253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7AEEB-1039-4EB6-9167-83F60871ACB1}"/>
              </a:ext>
            </a:extLst>
          </p:cNvPr>
          <p:cNvSpPr>
            <a:spLocks noGrp="1"/>
          </p:cNvSpPr>
          <p:nvPr>
            <p:ph type="title"/>
          </p:nvPr>
        </p:nvSpPr>
        <p:spPr>
          <a:xfrm>
            <a:off x="838200" y="365125"/>
            <a:ext cx="816999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693B77-1A76-4651-84F7-F1234AEDD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77980B-49A9-4A53-9525-4332A3C58A76}"/>
              </a:ext>
            </a:extLst>
          </p:cNvPr>
          <p:cNvSpPr>
            <a:spLocks noGrp="1"/>
          </p:cNvSpPr>
          <p:nvPr>
            <p:ph type="dt" sz="half" idx="2"/>
          </p:nvPr>
        </p:nvSpPr>
        <p:spPr>
          <a:xfrm>
            <a:off x="838200" y="6209704"/>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defRPr>
            </a:lvl1pPr>
          </a:lstStyle>
          <a:p>
            <a:endParaRPr lang="en-US" dirty="0"/>
          </a:p>
        </p:txBody>
      </p:sp>
      <p:sp>
        <p:nvSpPr>
          <p:cNvPr id="5" name="Footer Placeholder 4">
            <a:extLst>
              <a:ext uri="{FF2B5EF4-FFF2-40B4-BE49-F238E27FC236}">
                <a16:creationId xmlns:a16="http://schemas.microsoft.com/office/drawing/2014/main" id="{97ED2598-53BC-47AF-AAD0-4CC8E11B25F8}"/>
              </a:ext>
            </a:extLst>
          </p:cNvPr>
          <p:cNvSpPr>
            <a:spLocks noGrp="1"/>
          </p:cNvSpPr>
          <p:nvPr>
            <p:ph type="ftr" sz="quarter" idx="3"/>
          </p:nvPr>
        </p:nvSpPr>
        <p:spPr>
          <a:xfrm>
            <a:off x="4038600" y="620970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defRPr>
            </a:lvl1pPr>
          </a:lstStyle>
          <a:p>
            <a:endParaRPr lang="en-US" dirty="0"/>
          </a:p>
        </p:txBody>
      </p:sp>
      <p:pic>
        <p:nvPicPr>
          <p:cNvPr id="7" name="Content Placeholder 6" descr="Diagram, schematic&#10;&#10;Description automatically generated">
            <a:extLst>
              <a:ext uri="{FF2B5EF4-FFF2-40B4-BE49-F238E27FC236}">
                <a16:creationId xmlns:a16="http://schemas.microsoft.com/office/drawing/2014/main" id="{BC1953B9-4A0F-4D9C-858B-EE841D2540E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23090" y="418079"/>
            <a:ext cx="2815368" cy="857361"/>
          </a:xfrm>
          <a:prstGeom prst="rect">
            <a:avLst/>
          </a:prstGeom>
        </p:spPr>
      </p:pic>
      <p:sp>
        <p:nvSpPr>
          <p:cNvPr id="8" name="Slide Number Placeholder 4">
            <a:extLst>
              <a:ext uri="{FF2B5EF4-FFF2-40B4-BE49-F238E27FC236}">
                <a16:creationId xmlns:a16="http://schemas.microsoft.com/office/drawing/2014/main" id="{923A172C-7B02-4089-8E15-6D717E91D2AC}"/>
              </a:ext>
            </a:extLst>
          </p:cNvPr>
          <p:cNvSpPr>
            <a:spLocks noGrp="1"/>
          </p:cNvSpPr>
          <p:nvPr>
            <p:ph type="sldNum" sz="quarter" idx="4"/>
          </p:nvPr>
        </p:nvSpPr>
        <p:spPr>
          <a:xfrm>
            <a:off x="8610600" y="6209704"/>
            <a:ext cx="2743200" cy="365125"/>
          </a:xfrm>
          <a:prstGeom prst="rect">
            <a:avLst/>
          </a:prstGeom>
        </p:spPr>
        <p:txBody>
          <a:bodyPr/>
          <a:lstStyle>
            <a:lvl1pPr algn="r">
              <a:defRPr sz="1400" b="0">
                <a:solidFill>
                  <a:schemeClr val="bg1">
                    <a:lumMod val="65000"/>
                  </a:schemeClr>
                </a:solidFill>
                <a:latin typeface="Source Sans Pro" panose="020B0503030403020204" pitchFamily="34" charset="0"/>
                <a:ea typeface="Source Sans Pro" panose="020B0503030403020204" pitchFamily="34" charset="0"/>
              </a:defRPr>
            </a:lvl1pPr>
          </a:lstStyle>
          <a:p>
            <a:fld id="{FD54ACCB-96A1-3645-B30C-3DA25C93CADE}" type="slidenum">
              <a:rPr lang="en-US" smtClean="0"/>
              <a:pPr/>
              <a:t>‹#›</a:t>
            </a:fld>
            <a:endParaRPr lang="en-US" dirty="0"/>
          </a:p>
        </p:txBody>
      </p:sp>
    </p:spTree>
    <p:extLst>
      <p:ext uri="{BB962C8B-B14F-4D97-AF65-F5344CB8AC3E}">
        <p14:creationId xmlns:p14="http://schemas.microsoft.com/office/powerpoint/2010/main" val="29034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0" r:id="rId13"/>
    <p:sldLayoutId id="2147483664" r:id="rId14"/>
  </p:sldLayoutIdLst>
  <p:hf hdr="0" ftr="0" dt="0"/>
  <p:txStyles>
    <p:titleStyle>
      <a:lvl1pPr algn="l" defTabSz="914400" rtl="0" eaLnBrk="1" latinLnBrk="0" hangingPunct="1">
        <a:lnSpc>
          <a:spcPct val="90000"/>
        </a:lnSpc>
        <a:spcBef>
          <a:spcPct val="0"/>
        </a:spcBef>
        <a:buNone/>
        <a:defRPr sz="4400" b="1" kern="1200">
          <a:solidFill>
            <a:srgbClr val="D95943"/>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6C6E7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6C6E7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6C6E7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6C6E7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6C6E7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BDCA2D-81F9-4ADE-ACE3-80D5049369C3}"/>
              </a:ext>
            </a:extLst>
          </p:cNvPr>
          <p:cNvSpPr>
            <a:spLocks noGrp="1"/>
          </p:cNvSpPr>
          <p:nvPr>
            <p:ph type="body" sz="quarter" idx="10"/>
          </p:nvPr>
        </p:nvSpPr>
        <p:spPr>
          <a:xfrm>
            <a:off x="9932334" y="6169138"/>
            <a:ext cx="1654300" cy="263149"/>
          </a:xfrm>
        </p:spPr>
        <p:txBody>
          <a:bodyPr vert="horz" wrap="none" lIns="0" tIns="0" rIns="0" bIns="0" rtlCol="0" anchor="t">
            <a:spAutoFit/>
          </a:bodyPr>
          <a:lstStyle/>
          <a:p>
            <a:r>
              <a:rPr lang="en-US" b="1" dirty="0">
                <a:latin typeface="Source Sans Pro" panose="020B0503030403020204" pitchFamily="34" charset="0"/>
                <a:ea typeface="Source Sans Pro" panose="020B0503030403020204" pitchFamily="34" charset="0"/>
              </a:rPr>
              <a:t>December </a:t>
            </a:r>
            <a:r>
              <a:rPr lang="en-CA" b="1" dirty="0">
                <a:latin typeface="Source Sans Pro" panose="020B0503030403020204" pitchFamily="34" charset="0"/>
                <a:ea typeface="Source Sans Pro" panose="020B0503030403020204" pitchFamily="34" charset="0"/>
              </a:rPr>
              <a:t>2021</a:t>
            </a:r>
          </a:p>
        </p:txBody>
      </p:sp>
      <p:sp>
        <p:nvSpPr>
          <p:cNvPr id="3" name="Title 2">
            <a:extLst>
              <a:ext uri="{FF2B5EF4-FFF2-40B4-BE49-F238E27FC236}">
                <a16:creationId xmlns:a16="http://schemas.microsoft.com/office/drawing/2014/main" id="{EFAE2495-6B40-42D3-9BFB-2C0909275BE2}"/>
              </a:ext>
            </a:extLst>
          </p:cNvPr>
          <p:cNvSpPr>
            <a:spLocks noGrp="1"/>
          </p:cNvSpPr>
          <p:nvPr>
            <p:ph type="title"/>
          </p:nvPr>
        </p:nvSpPr>
        <p:spPr>
          <a:xfrm>
            <a:off x="130629" y="2342591"/>
            <a:ext cx="11939451" cy="1660688"/>
          </a:xfrm>
        </p:spPr>
        <p:txBody>
          <a:bodyPr/>
          <a:lstStyle/>
          <a:p>
            <a:pPr algn="ctr"/>
            <a:r>
              <a:rPr lang="en-US" dirty="0">
                <a:latin typeface="Source Sans Pro" panose="020B0503030403020204" pitchFamily="34" charset="0"/>
              </a:rPr>
              <a:t>Psychological Health &amp; Safety in Canadian Workplaces</a:t>
            </a:r>
            <a:endParaRPr lang="en-CA" dirty="0">
              <a:latin typeface="Source Sans Pro" panose="020B0503030403020204" pitchFamily="34" charset="0"/>
            </a:endParaRPr>
          </a:p>
        </p:txBody>
      </p:sp>
      <p:pic>
        <p:nvPicPr>
          <p:cNvPr id="4" name="Picture 3" descr="Text&#10;&#10;Description automatically generated">
            <a:extLst>
              <a:ext uri="{FF2B5EF4-FFF2-40B4-BE49-F238E27FC236}">
                <a16:creationId xmlns:a16="http://schemas.microsoft.com/office/drawing/2014/main" id="{56A52233-F41E-AE49-9D58-263BFB399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645" y="5559602"/>
            <a:ext cx="2077795" cy="710449"/>
          </a:xfrm>
          <a:prstGeom prst="rect">
            <a:avLst/>
          </a:prstGeom>
        </p:spPr>
      </p:pic>
      <p:pic>
        <p:nvPicPr>
          <p:cNvPr id="7" name="Picture 6" descr="Logo, company name&#10;&#10;Description automatically generated">
            <a:extLst>
              <a:ext uri="{FF2B5EF4-FFF2-40B4-BE49-F238E27FC236}">
                <a16:creationId xmlns:a16="http://schemas.microsoft.com/office/drawing/2014/main" id="{FE6B2AD1-B25E-7843-9B90-C78566AE2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214" y="4554961"/>
            <a:ext cx="2104658" cy="1152361"/>
          </a:xfrm>
          <a:prstGeom prst="rect">
            <a:avLst/>
          </a:prstGeom>
        </p:spPr>
      </p:pic>
    </p:spTree>
    <p:extLst>
      <p:ext uri="{BB962C8B-B14F-4D97-AF65-F5344CB8AC3E}">
        <p14:creationId xmlns:p14="http://schemas.microsoft.com/office/powerpoint/2010/main" val="4175198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689480"/>
          </a:xfrm>
        </p:spPr>
        <p:txBody>
          <a:bodyPr>
            <a:normAutofit/>
          </a:bodyPr>
          <a:lstStyle/>
          <a:p>
            <a:r>
              <a:rPr lang="en-US" sz="3200" b="1" dirty="0">
                <a:solidFill>
                  <a:srgbClr val="D95943"/>
                </a:solidFill>
                <a:latin typeface="Source Sans Pro" panose="020B0503030403020204" pitchFamily="34" charset="0"/>
                <a:ea typeface="Verdana"/>
              </a:rPr>
              <a:t>Key Findings – Industry Continued</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55136" y="1352673"/>
            <a:ext cx="11545128" cy="5570756"/>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While Finance, Legal and Insurance feel more positively about their Workload Management (72%), First Responders, Manufacturer and Retail also feel </a:t>
            </a:r>
            <a:r>
              <a:rPr lang="en-CA" b="1" dirty="0">
                <a:latin typeface="Source Sans Pro" panose="020B0503030403020204" pitchFamily="34" charset="0"/>
                <a:ea typeface="Source Sans Pro" panose="020B0503030403020204" pitchFamily="34" charset="0"/>
              </a:rPr>
              <a:t>they can talk to their supervisors about their workload (59%, 57%, 56%)</a:t>
            </a:r>
            <a:r>
              <a:rPr lang="en-CA" dirty="0">
                <a:latin typeface="Source Sans Pro" panose="020B0503030403020204" pitchFamily="34" charset="0"/>
                <a:ea typeface="Source Sans Pro" panose="020B0503030403020204" pitchFamily="34" charset="0"/>
              </a:rPr>
              <a:t>.  Healthcare workers, particularly nurses, are more likely to feel these attributes rarely happen.</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We explored burnout as a separate issue to the 13 factors.  Burnout was highest among healthcare workers with 53% indicating feeling this way</a:t>
            </a:r>
            <a:r>
              <a:rPr lang="en-CA" b="1" dirty="0">
                <a:latin typeface="Source Sans Pro" panose="020B0503030403020204" pitchFamily="34" charset="0"/>
                <a:ea typeface="Source Sans Pro" panose="020B0503030403020204" pitchFamily="34" charset="0"/>
              </a:rPr>
              <a:t>.  Inside that group, we noted Nurses expressed that comment 62% of the time.</a:t>
            </a:r>
            <a:endParaRPr lang="en-CA" sz="500"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Scores for Recognition and Reward are highest among Finance, Legal and Insurance (73%)</a:t>
            </a:r>
            <a:r>
              <a:rPr lang="en-CA" dirty="0">
                <a:latin typeface="Source Sans Pro" panose="020B0503030403020204" pitchFamily="34" charset="0"/>
                <a:ea typeface="Source Sans Pro" panose="020B0503030403020204" pitchFamily="34" charset="0"/>
              </a:rPr>
              <a:t>, First Responders feel they are compensated fairly (59%) and Retail feel they are appreciated for extra effort (50%), though not adequately compensated for their work (39%).</a:t>
            </a:r>
            <a:endParaRPr lang="en-CA" sz="500"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Those working in Health and Patient Care (particularly nurse and PSWs) and Transportation are least likely to feel their employers promote work/life balance or try to prevent burnout. Across all sectors non-managers are likely to say they can manage the demands of work and personal lives and that they are encouraged to take breaks, though they are less likely to feel supported, </a:t>
            </a:r>
            <a:r>
              <a:rPr lang="en-CA" b="1" dirty="0">
                <a:latin typeface="Source Sans Pro" panose="020B0503030403020204" pitchFamily="34" charset="0"/>
                <a:ea typeface="Source Sans Pro" panose="020B0503030403020204" pitchFamily="34" charset="0"/>
              </a:rPr>
              <a:t>work-life balance is less frequently promoted (45%) and employers do not offer programs to help with burnout (33%). </a:t>
            </a:r>
            <a:endParaRPr lang="en-CA" sz="500" b="1"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A minority of employees feel their employer has prepared them for the psychological demands of their job (39%).  </a:t>
            </a:r>
            <a:r>
              <a:rPr lang="en-CA" dirty="0">
                <a:latin typeface="Source Sans Pro" panose="020B0503030403020204" pitchFamily="34" charset="0"/>
                <a:ea typeface="Source Sans Pro" panose="020B0503030403020204" pitchFamily="34" charset="0"/>
              </a:rPr>
              <a:t>On key professions, like Health and Patient Care (31%), First Responders (34%) and Education (31%), it is substantially lower.</a:t>
            </a: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10</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111437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636471"/>
          </a:xfrm>
        </p:spPr>
        <p:txBody>
          <a:bodyPr>
            <a:normAutofit/>
          </a:bodyPr>
          <a:lstStyle/>
          <a:p>
            <a:r>
              <a:rPr lang="en-US" sz="3200" b="1" dirty="0">
                <a:solidFill>
                  <a:srgbClr val="D95943"/>
                </a:solidFill>
                <a:latin typeface="Source Sans Pro" panose="020B0503030403020204" pitchFamily="34" charset="0"/>
                <a:ea typeface="Verdana"/>
              </a:rPr>
              <a:t>Key Findings – Industry Continued</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402772" y="1560964"/>
            <a:ext cx="11272311" cy="2185214"/>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A staggering </a:t>
            </a:r>
            <a:r>
              <a:rPr lang="en-CA" b="1" dirty="0">
                <a:latin typeface="Source Sans Pro" panose="020B0503030403020204" pitchFamily="34" charset="0"/>
                <a:ea typeface="Source Sans Pro" panose="020B0503030403020204" pitchFamily="34" charset="0"/>
              </a:rPr>
              <a:t>48% of first responders indicated that their were unavoidable psychological harms in their workplace.</a:t>
            </a:r>
            <a:r>
              <a:rPr lang="en-CA" dirty="0">
                <a:latin typeface="Source Sans Pro" panose="020B0503030403020204" pitchFamily="34" charset="0"/>
                <a:ea typeface="Source Sans Pro" panose="020B0503030403020204" pitchFamily="34" charset="0"/>
              </a:rPr>
              <a:t>  This indicates that when avoidance of harms is not possible, strategies to mitigate the effects are particularly important.</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Those working in Education are more likely than any other profession to say they enjoy their work (66%), and </a:t>
            </a:r>
            <a:r>
              <a:rPr lang="en-CA" b="1" dirty="0">
                <a:latin typeface="Source Sans Pro" panose="020B0503030403020204" pitchFamily="34" charset="0"/>
                <a:ea typeface="Source Sans Pro" panose="020B0503030403020204" pitchFamily="34" charset="0"/>
              </a:rPr>
              <a:t>those working in Healthcare (57%) and Education (62%) say their work is an important part of who they are</a:t>
            </a:r>
            <a:r>
              <a:rPr lang="en-CA" dirty="0">
                <a:latin typeface="Source Sans Pro" panose="020B0503030403020204" pitchFamily="34" charset="0"/>
                <a:ea typeface="Source Sans Pro" panose="020B0503030403020204" pitchFamily="34" charset="0"/>
              </a:rPr>
              <a:t>. While those who are not in management positions feel just as likely to give extra effort, they feel less Engagement on all other factors. </a:t>
            </a: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11</a:t>
            </a:fld>
            <a:endParaRPr lang="en-US" sz="1600" b="1" dirty="0">
              <a:solidFill>
                <a:schemeClr val="tx1">
                  <a:lumMod val="95000"/>
                  <a:lumOff val="5000"/>
                </a:schemeClr>
              </a:solidFill>
            </a:endParaRPr>
          </a:p>
        </p:txBody>
      </p:sp>
      <p:pic>
        <p:nvPicPr>
          <p:cNvPr id="3074" name="Picture 2" descr="Mining industry - Free industry icons">
            <a:extLst>
              <a:ext uri="{FF2B5EF4-FFF2-40B4-BE49-F238E27FC236}">
                <a16:creationId xmlns:a16="http://schemas.microsoft.com/office/drawing/2014/main" id="{0682048F-8F43-1044-9165-C485FAC7D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17" y="3926253"/>
            <a:ext cx="2532950" cy="2532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D5A1D3-2A3C-7D4B-94D8-B64156BA7C05}"/>
              </a:ext>
            </a:extLst>
          </p:cNvPr>
          <p:cNvSpPr txBox="1"/>
          <p:nvPr/>
        </p:nvSpPr>
        <p:spPr>
          <a:xfrm>
            <a:off x="3383281" y="3746178"/>
            <a:ext cx="8405948" cy="2893100"/>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t>Nearly 3 in 4 employees had new COVID-19 policies in place.  But when we asked what those new policies were, </a:t>
            </a:r>
            <a:r>
              <a:rPr lang="en-CA" b="1" dirty="0"/>
              <a:t>only 4% mentioned new mental health policies at all</a:t>
            </a:r>
            <a:r>
              <a:rPr lang="en-CA" dirty="0"/>
              <a:t>.</a:t>
            </a:r>
            <a:endParaRPr lang="en-CA" sz="500"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Policies to address COVID-19 related concerns are less likely to have been implemented  in the Transportation industry</a:t>
            </a:r>
            <a:r>
              <a:rPr lang="en-CA" dirty="0">
                <a:latin typeface="Source Sans Pro" panose="020B0503030403020204" pitchFamily="34" charset="0"/>
                <a:ea typeface="Source Sans Pro" panose="020B0503030403020204" pitchFamily="34" charset="0"/>
              </a:rPr>
              <a:t>, as well as in smaller organizations.  Of those who have these policies, those in Transportation  and Education and those in larger organizations are less likely to have had any input on it.</a:t>
            </a:r>
            <a:endParaRPr lang="en-CA" sz="500"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Those in Healthcare are least likely to experience clear communication (33%), support from their superiors (46%) and effective response to  difficult situations (31%). They also feel </a:t>
            </a:r>
            <a:r>
              <a:rPr lang="en-CA" b="1" dirty="0">
                <a:latin typeface="Source Sans Pro" panose="020B0503030403020204" pitchFamily="34" charset="0"/>
                <a:ea typeface="Source Sans Pro" panose="020B0503030403020204" pitchFamily="34" charset="0"/>
              </a:rPr>
              <a:t>unprotected in cases of physical safety concerns (46%)</a:t>
            </a:r>
            <a:r>
              <a:rPr lang="en-CA"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53993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8795059" cy="754400"/>
          </a:xfrm>
        </p:spPr>
        <p:txBody>
          <a:bodyPr>
            <a:normAutofit/>
          </a:bodyPr>
          <a:lstStyle/>
          <a:p>
            <a:r>
              <a:rPr lang="en-US" sz="3200" b="1" dirty="0">
                <a:solidFill>
                  <a:srgbClr val="D95943"/>
                </a:solidFill>
                <a:latin typeface="Source Sans Pro" panose="020B0503030403020204" pitchFamily="34" charset="0"/>
                <a:ea typeface="Verdana"/>
              </a:rPr>
              <a:t>Key Findings – Personal Circumstance</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55135" y="1814012"/>
            <a:ext cx="11228087" cy="4185761"/>
          </a:xfrm>
          <a:prstGeom prst="rect">
            <a:avLst/>
          </a:prstGeom>
          <a:noFill/>
        </p:spPr>
        <p:txBody>
          <a:bodyPr wrap="square" rtlCol="0">
            <a:spAutoFit/>
          </a:bodyPr>
          <a:lstStyle/>
          <a:p>
            <a:pPr>
              <a:spcAft>
                <a:spcPts val="1200"/>
              </a:spcAft>
            </a:pPr>
            <a:r>
              <a:rPr lang="en-US" b="1" dirty="0">
                <a:latin typeface="Source Sans Pro" panose="020B0503030403020204" pitchFamily="34" charset="0"/>
                <a:ea typeface="Source Sans Pro" panose="020B0503030403020204" pitchFamily="34" charset="0"/>
                <a:cs typeface="Verdana"/>
              </a:rPr>
              <a:t>Visible minorities are more likely to feel discrimination in the workplace (15%) and feel they have less control over their environment in a number of ways.  They are more likely to experience burnout (41%), bullying (50%), microaggressions (18%) and loneliness (19%). </a:t>
            </a:r>
          </a:p>
          <a:p>
            <a:pPr>
              <a:spcAft>
                <a:spcPts val="1200"/>
              </a:spcAft>
            </a:pPr>
            <a:r>
              <a:rPr lang="en-US" b="1" dirty="0">
                <a:latin typeface="Source Sans Pro" panose="020B0503030403020204" pitchFamily="34" charset="0"/>
                <a:ea typeface="Source Sans Pro" panose="020B0503030403020204" pitchFamily="34" charset="0"/>
                <a:cs typeface="Verdana"/>
              </a:rPr>
              <a:t>Those in the LGBTQ2S+ community also feel discrimination (13%) and a lack of safety and protection in the workplace.  They have high levels of burnout (43%) and are more likely to have experienced trauma (21%). </a:t>
            </a:r>
          </a:p>
          <a:p>
            <a:pPr marL="285750" indent="-285750">
              <a:spcAft>
                <a:spcPts val="1200"/>
              </a:spcAft>
              <a:buFont typeface="Arial" panose="020B0604020202020204" pitchFamily="34" charset="0"/>
              <a:buChar char="•"/>
            </a:pPr>
            <a:endParaRPr lang="en-US" b="1" dirty="0">
              <a:latin typeface="Source Sans Pro" panose="020B0503030403020204" pitchFamily="34" charset="0"/>
              <a:ea typeface="Source Sans Pro" panose="020B0503030403020204" pitchFamily="34" charset="0"/>
              <a:cs typeface="Verdana"/>
            </a:endParaRPr>
          </a:p>
          <a:p>
            <a:pPr marL="285750" indent="-285750">
              <a:spcAft>
                <a:spcPts val="12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Verdana"/>
              </a:rPr>
              <a:t>Those with mental impairments/mood disorders feel less socially and emotionally equipped to handle their jobs (61%) and to find work-life balance (46%); they are more likely to experience burnout (52%), to have experience trauma (29%) and to feel they are mistreated due to their mental health (10%).</a:t>
            </a:r>
          </a:p>
          <a:p>
            <a:pPr marL="285750" indent="-2857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Visible minority employees are less likely to feel their Organizational Culture </a:t>
            </a:r>
            <a:r>
              <a:rPr lang="en-CA" b="1" dirty="0">
                <a:latin typeface="Source Sans Pro" panose="020B0503030403020204" pitchFamily="34" charset="0"/>
                <a:ea typeface="Source Sans Pro" panose="020B0503030403020204" pitchFamily="34" charset="0"/>
              </a:rPr>
              <a:t>includes people of diverse backgrounds (57%)</a:t>
            </a:r>
            <a:r>
              <a:rPr lang="en-CA" dirty="0">
                <a:latin typeface="Source Sans Pro" panose="020B0503030403020204" pitchFamily="34" charset="0"/>
                <a:ea typeface="Source Sans Pro" panose="020B0503030403020204" pitchFamily="34" charset="0"/>
              </a:rPr>
              <a:t>.</a:t>
            </a:r>
          </a:p>
          <a:p>
            <a:pPr marL="285750" indent="-285750">
              <a:spcAft>
                <a:spcPts val="1200"/>
              </a:spcAft>
              <a:buFont typeface="Arial" panose="020B0604020202020204" pitchFamily="34" charset="0"/>
              <a:buChar char="•"/>
            </a:pPr>
            <a:endParaRPr lang="en-US" dirty="0">
              <a:latin typeface="Source Sans Pro" panose="020B0503030403020204" pitchFamily="34" charset="0"/>
              <a:ea typeface="Source Sans Pro" panose="020B0503030403020204" pitchFamily="34" charset="0"/>
              <a:cs typeface="Verdana"/>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12</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3387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8795059" cy="588693"/>
          </a:xfrm>
        </p:spPr>
        <p:txBody>
          <a:bodyPr>
            <a:normAutofit/>
          </a:bodyPr>
          <a:lstStyle/>
          <a:p>
            <a:r>
              <a:rPr lang="en-US" sz="3200" b="1" dirty="0">
                <a:solidFill>
                  <a:srgbClr val="D95943"/>
                </a:solidFill>
                <a:latin typeface="Source Sans Pro" panose="020B0503030403020204" pitchFamily="34" charset="0"/>
                <a:ea typeface="Verdana"/>
              </a:rPr>
              <a:t>Key Findings – Personal Circumstance</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55135" y="1824536"/>
            <a:ext cx="11434093" cy="4154984"/>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When it comes to Psychological Competencies and Demands, </a:t>
            </a:r>
            <a:r>
              <a:rPr lang="en-CA" b="1" dirty="0">
                <a:latin typeface="Source Sans Pro" panose="020B0503030403020204" pitchFamily="34" charset="0"/>
                <a:ea typeface="Source Sans Pro" panose="020B0503030403020204" pitchFamily="34" charset="0"/>
              </a:rPr>
              <a:t>visible minority (61%), members of the LGBTQ2S+ community (62%), and those with mental impairments/mood disorders (61%) are less likely to think they have the emotional and social skills to do their job</a:t>
            </a:r>
            <a:r>
              <a:rPr lang="en-CA" dirty="0">
                <a:latin typeface="Source Sans Pro" panose="020B0503030403020204" pitchFamily="34" charset="0"/>
                <a:ea typeface="Source Sans Pro" panose="020B0503030403020204" pitchFamily="34" charset="0"/>
              </a:rPr>
              <a:t>. Visible minorities also feel less able to do their job in a way that meets their values (57%), while those with mental impairments/mood disorders are less likely to feel they have been prepared to deal with the psychological demands of the job (33%).</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 Visible minority employees feel less engagement with their organizations (74%).  Those in the LGBTQ2S+ community are less likely to feel committed to their team’s success (60%) or that work is an important part of who they are (47%).</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In Recognitions and Rewards, </a:t>
            </a:r>
            <a:r>
              <a:rPr lang="en-CA" b="1" dirty="0">
                <a:latin typeface="Source Sans Pro" panose="020B0503030403020204" pitchFamily="34" charset="0"/>
                <a:ea typeface="Source Sans Pro" panose="020B0503030403020204" pitchFamily="34" charset="0"/>
              </a:rPr>
              <a:t>visible minority employees feel less appreciated by their immediate supervisor but more celebrated by the organization (56%)</a:t>
            </a:r>
            <a:r>
              <a:rPr lang="en-CA" dirty="0">
                <a:latin typeface="Source Sans Pro" panose="020B0503030403020204" pitchFamily="34" charset="0"/>
                <a:ea typeface="Source Sans Pro" panose="020B0503030403020204" pitchFamily="34" charset="0"/>
              </a:rPr>
              <a:t>.  Those with mental impairments/mood disorders (41%) or chronic pain (39%)feel less celebrated.  While those with mental impairments/mood disorders are also less likely to feel fairly compensated (39%).</a:t>
            </a: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13</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343359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355135" y="544236"/>
            <a:ext cx="8795059" cy="573659"/>
          </a:xfrm>
        </p:spPr>
        <p:txBody>
          <a:bodyPr>
            <a:normAutofit/>
          </a:bodyPr>
          <a:lstStyle/>
          <a:p>
            <a:r>
              <a:rPr lang="en-US" sz="3200" b="1" dirty="0">
                <a:solidFill>
                  <a:srgbClr val="D95943"/>
                </a:solidFill>
                <a:latin typeface="Source Sans Pro" panose="020B0503030403020204" pitchFamily="34" charset="0"/>
                <a:ea typeface="Verdana"/>
              </a:rPr>
              <a:t>Key Findings – Personal Circumstance</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78953" y="1404428"/>
            <a:ext cx="11434093" cy="3600986"/>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Verdana"/>
              </a:rPr>
              <a:t>While those with physical impairments are indicating experiences similar to the national average, those with chronic pain feel less supported, less celebrated (39%) , less likely to find work-life balance (44%) and more likely to burnout (46%). </a:t>
            </a:r>
            <a:endParaRPr lang="en-CA"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Visible minorities feel less Psychologically Protected when it comes to employer efforts to protect them from discrimination (52%), unsafe behaviours (51%) and bullying (50%).  Members of the </a:t>
            </a:r>
            <a:r>
              <a:rPr lang="en-CA" b="1" dirty="0">
                <a:latin typeface="Source Sans Pro" panose="020B0503030403020204" pitchFamily="34" charset="0"/>
                <a:ea typeface="Source Sans Pro" panose="020B0503030403020204" pitchFamily="34" charset="0"/>
              </a:rPr>
              <a:t>LGBTQ2S+ are also less likely to feel protected from unsafe behaviours (48%)</a:t>
            </a:r>
            <a:r>
              <a:rPr lang="en-CA" dirty="0">
                <a:latin typeface="Source Sans Pro" panose="020B0503030403020204" pitchFamily="34" charset="0"/>
                <a:ea typeface="Source Sans Pro" panose="020B0503030403020204" pitchFamily="34" charset="0"/>
              </a:rPr>
              <a:t>. Those with mental impairments and mood disorders are less likely to describe their workplace as psychologically safe (46%) and are less able to raise concerns about this safety (44%).</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Looking into specific visible minorities, we found that a higher percentage of </a:t>
            </a:r>
            <a:r>
              <a:rPr lang="en-CA" b="1" dirty="0">
                <a:latin typeface="Source Sans Pro" panose="020B0503030403020204" pitchFamily="34" charset="0"/>
                <a:ea typeface="Source Sans Pro" panose="020B0503030403020204" pitchFamily="34" charset="0"/>
              </a:rPr>
              <a:t>Black Canadians are experiencing or seeing discrimination in the workplace.</a:t>
            </a: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14</a:t>
            </a:fld>
            <a:endParaRPr lang="en-US" sz="1600" b="1" dirty="0">
              <a:solidFill>
                <a:schemeClr val="tx1">
                  <a:lumMod val="95000"/>
                  <a:lumOff val="5000"/>
                </a:schemeClr>
              </a:solidFill>
            </a:endParaRPr>
          </a:p>
        </p:txBody>
      </p:sp>
      <p:pic>
        <p:nvPicPr>
          <p:cNvPr id="4100" name="Picture 4" descr="Patient &amp;amp; Family Education: LGBTQ2S+ health resources - Sunnybrook Hospital">
            <a:extLst>
              <a:ext uri="{FF2B5EF4-FFF2-40B4-BE49-F238E27FC236}">
                <a16:creationId xmlns:a16="http://schemas.microsoft.com/office/drawing/2014/main" id="{2BDC4B4A-040A-5E44-BE99-58635CAFC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36" y="4693035"/>
            <a:ext cx="1916328" cy="191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3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544286" y="562488"/>
            <a:ext cx="8795059" cy="613169"/>
          </a:xfrm>
        </p:spPr>
        <p:txBody>
          <a:bodyPr>
            <a:normAutofit/>
          </a:bodyPr>
          <a:lstStyle/>
          <a:p>
            <a:r>
              <a:rPr lang="en-US" sz="3200" b="1" dirty="0">
                <a:solidFill>
                  <a:srgbClr val="D95943"/>
                </a:solidFill>
                <a:latin typeface="Source Sans Pro" panose="020B0503030403020204" pitchFamily="34" charset="0"/>
                <a:ea typeface="Verdana"/>
              </a:rPr>
              <a:t>Key Findings – Personal Circumstance</a:t>
            </a:r>
            <a:endParaRPr lang="en-US" sz="3200" b="1" dirty="0">
              <a:solidFill>
                <a:srgbClr val="D95943"/>
              </a:solidFill>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15</a:t>
            </a:fld>
            <a:endParaRPr lang="en-US" sz="1600" b="1" dirty="0">
              <a:solidFill>
                <a:schemeClr val="tx1">
                  <a:lumMod val="95000"/>
                  <a:lumOff val="5000"/>
                </a:schemeClr>
              </a:solidFill>
            </a:endParaRPr>
          </a:p>
        </p:txBody>
      </p:sp>
      <p:sp>
        <p:nvSpPr>
          <p:cNvPr id="2" name="TextBox 1">
            <a:extLst>
              <a:ext uri="{FF2B5EF4-FFF2-40B4-BE49-F238E27FC236}">
                <a16:creationId xmlns:a16="http://schemas.microsoft.com/office/drawing/2014/main" id="{C7436123-D808-5741-86FD-ABE84B73F432}"/>
              </a:ext>
            </a:extLst>
          </p:cNvPr>
          <p:cNvSpPr txBox="1"/>
          <p:nvPr/>
        </p:nvSpPr>
        <p:spPr>
          <a:xfrm>
            <a:off x="544286" y="1854926"/>
            <a:ext cx="11103428" cy="4524315"/>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Visible minorities (41%), members of the LGBTQ2S+ community (43%), those with mental impairments/mood disorders (52%) and chronic pain (46%) are more susceptible to burnout.</a:t>
            </a:r>
            <a:endParaRPr lang="en-CA" b="1" dirty="0">
              <a:latin typeface="Source Sans Pro" panose="020B0503030403020204" pitchFamily="34" charset="0"/>
              <a:ea typeface="Source Sans Pro" panose="020B0503030403020204" pitchFamily="34" charset="0"/>
            </a:endParaRPr>
          </a:p>
          <a:p>
            <a:endParaRPr lang="en-CA" b="1"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Visible minorities are more likely to be experiencing discrimination (15%)</a:t>
            </a:r>
            <a:r>
              <a:rPr lang="en-CA" dirty="0">
                <a:latin typeface="Source Sans Pro" panose="020B0503030403020204" pitchFamily="34" charset="0"/>
                <a:ea typeface="Source Sans Pro" panose="020B0503030403020204" pitchFamily="34" charset="0"/>
              </a:rPr>
              <a:t>, harassment (11%) and to be treated unfairly due to mental health issues (6%).  Those in the LGBTQ2S+ community and those with chronic pain are facing discrimination (13%), harassment (12%) and unfair treatment (7%) and are being impacted psychologically (32%) and have had to deal with trauma (21%).  </a:t>
            </a:r>
          </a:p>
          <a:p>
            <a:pPr marL="285750" indent="-285750">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South Asian and Black Canadians were among the highest scores</a:t>
            </a:r>
            <a:r>
              <a:rPr lang="en-CA" dirty="0">
                <a:latin typeface="Source Sans Pro" panose="020B0503030403020204" pitchFamily="34" charset="0"/>
                <a:ea typeface="Source Sans Pro" panose="020B0503030403020204" pitchFamily="34" charset="0"/>
              </a:rPr>
              <a:t>, even substantially higher than non-visible minorities.  They scored significantly higher on nearly all categories, with the notable exception mentioned above for Black Canadians pertaining to discrimination.</a:t>
            </a:r>
          </a:p>
          <a:p>
            <a:endParaRPr lang="en-CA" dirty="0">
              <a:latin typeface="Source Sans Pro" panose="020B0503030403020204" pitchFamily="34" charset="0"/>
              <a:ea typeface="Source Sans Pro" panose="020B0503030403020204" pitchFamily="34" charset="0"/>
            </a:endParaRPr>
          </a:p>
          <a:p>
            <a:endParaRPr lang="en-CA" b="1" dirty="0">
              <a:latin typeface="Source Sans Pro" panose="020B0503030403020204" pitchFamily="34" charset="0"/>
              <a:ea typeface="Source Sans Pro" panose="020B0503030403020204" pitchFamily="34" charset="0"/>
            </a:endParaRPr>
          </a:p>
          <a:p>
            <a:endParaRPr lang="en-CA" b="1" dirty="0">
              <a:latin typeface="Source Sans Pro" panose="020B0503030403020204" pitchFamily="34" charset="0"/>
              <a:ea typeface="Source Sans Pro" panose="020B0503030403020204" pitchFamily="34" charset="0"/>
            </a:endParaRPr>
          </a:p>
          <a:p>
            <a:endParaRPr lang="en-US" dirty="0"/>
          </a:p>
          <a:p>
            <a:endParaRPr lang="en-US" dirty="0"/>
          </a:p>
        </p:txBody>
      </p:sp>
    </p:spTree>
    <p:extLst>
      <p:ext uri="{BB962C8B-B14F-4D97-AF65-F5344CB8AC3E}">
        <p14:creationId xmlns:p14="http://schemas.microsoft.com/office/powerpoint/2010/main" val="188365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4A1A915-ED57-4CC1-8753-EA9E0E562012}"/>
              </a:ext>
            </a:extLst>
          </p:cNvPr>
          <p:cNvSpPr>
            <a:spLocks noGrp="1"/>
          </p:cNvSpPr>
          <p:nvPr>
            <p:ph type="body" sz="quarter" idx="15"/>
          </p:nvPr>
        </p:nvSpPr>
        <p:spPr>
          <a:xfrm>
            <a:off x="217026" y="6462888"/>
            <a:ext cx="10431357" cy="395112"/>
          </a:xfrm>
        </p:spPr>
        <p:txBody>
          <a:bodyPr>
            <a:noAutofit/>
          </a:bodyPr>
          <a:lstStyle/>
          <a:p>
            <a:pPr>
              <a:lnSpc>
                <a:spcPct val="100000"/>
              </a:lnSpc>
              <a:spcBef>
                <a:spcPts val="0"/>
              </a:spcBef>
            </a:pPr>
            <a:r>
              <a:rPr lang="en-US" i="1" dirty="0">
                <a:solidFill>
                  <a:srgbClr val="6C6E6E"/>
                </a:solidFill>
                <a:latin typeface="Source Sans Pro" panose="020B0503030403020204" pitchFamily="34" charset="0"/>
                <a:ea typeface="Source Sans Pro" panose="020B0503030403020204" pitchFamily="34" charset="0"/>
              </a:rPr>
              <a:t>Base: (</a:t>
            </a:r>
            <a:r>
              <a:rPr lang="en-US" b="1" i="1" dirty="0">
                <a:solidFill>
                  <a:srgbClr val="6C6E6E"/>
                </a:solidFill>
                <a:latin typeface="Source Sans Pro" panose="020B0503030403020204" pitchFamily="34" charset="0"/>
                <a:ea typeface="Source Sans Pro" panose="020B0503030403020204" pitchFamily="34" charset="0"/>
              </a:rPr>
              <a:t>Total</a:t>
            </a:r>
            <a:r>
              <a:rPr lang="en-US" i="1" dirty="0">
                <a:solidFill>
                  <a:srgbClr val="6C6E6E"/>
                </a:solidFill>
                <a:latin typeface="Source Sans Pro" panose="020B0503030403020204" pitchFamily="34" charset="0"/>
                <a:ea typeface="Source Sans Pro" panose="020B0503030403020204" pitchFamily="34" charset="0"/>
              </a:rPr>
              <a:t> n=varies)</a:t>
            </a:r>
          </a:p>
        </p:txBody>
      </p:sp>
      <p:sp>
        <p:nvSpPr>
          <p:cNvPr id="6" name="Title 5">
            <a:extLst>
              <a:ext uri="{FF2B5EF4-FFF2-40B4-BE49-F238E27FC236}">
                <a16:creationId xmlns:a16="http://schemas.microsoft.com/office/drawing/2014/main" id="{B1CD807E-3935-46FF-B252-C1BC45279DB8}"/>
              </a:ext>
            </a:extLst>
          </p:cNvPr>
          <p:cNvSpPr>
            <a:spLocks noGrp="1"/>
          </p:cNvSpPr>
          <p:nvPr>
            <p:ph type="title"/>
          </p:nvPr>
        </p:nvSpPr>
        <p:spPr>
          <a:xfrm>
            <a:off x="432000" y="576000"/>
            <a:ext cx="10515600" cy="471810"/>
          </a:xfrm>
        </p:spPr>
        <p:txBody>
          <a:bodyPr>
            <a:noAutofit/>
          </a:bodyPr>
          <a:lstStyle/>
          <a:p>
            <a:r>
              <a:rPr lang="en-US" sz="3200" dirty="0"/>
              <a:t>Summary of Ratings</a:t>
            </a:r>
            <a:endParaRPr lang="ro-RO" sz="3200" dirty="0"/>
          </a:p>
        </p:txBody>
      </p:sp>
      <p:graphicFrame>
        <p:nvGraphicFramePr>
          <p:cNvPr id="12" name="Content Placeholder 4">
            <a:extLst>
              <a:ext uri="{FF2B5EF4-FFF2-40B4-BE49-F238E27FC236}">
                <a16:creationId xmlns:a16="http://schemas.microsoft.com/office/drawing/2014/main" id="{BA1E6DFE-F98D-4450-9554-D5919A2108F3}"/>
              </a:ext>
            </a:extLst>
          </p:cNvPr>
          <p:cNvGraphicFramePr>
            <a:graphicFrameLocks/>
          </p:cNvGraphicFramePr>
          <p:nvPr/>
        </p:nvGraphicFramePr>
        <p:xfrm>
          <a:off x="-63631" y="1995058"/>
          <a:ext cx="3427718" cy="4338645"/>
        </p:xfrm>
        <a:graphic>
          <a:graphicData uri="http://schemas.openxmlformats.org/drawingml/2006/table">
            <a:tbl>
              <a:tblPr firstRow="1" bandRow="1">
                <a:tableStyleId>{2D5ABB26-0587-4C30-8999-92F81FD0307C}</a:tableStyleId>
              </a:tblPr>
              <a:tblGrid>
                <a:gridCol w="1616816">
                  <a:extLst>
                    <a:ext uri="{9D8B030D-6E8A-4147-A177-3AD203B41FA5}">
                      <a16:colId xmlns:a16="http://schemas.microsoft.com/office/drawing/2014/main" val="1596735392"/>
                    </a:ext>
                  </a:extLst>
                </a:gridCol>
                <a:gridCol w="1810902">
                  <a:extLst>
                    <a:ext uri="{9D8B030D-6E8A-4147-A177-3AD203B41FA5}">
                      <a16:colId xmlns:a16="http://schemas.microsoft.com/office/drawing/2014/main" val="1694330922"/>
                    </a:ext>
                  </a:extLst>
                </a:gridCol>
              </a:tblGrid>
              <a:tr h="289243">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Total</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r>
                        <a:rPr lang="en-CA" sz="900" u="none" strike="noStrike" dirty="0">
                          <a:effectLst/>
                          <a:latin typeface="Source Sans Pro" panose="020B0503030403020204" pitchFamily="34" charset="0"/>
                        </a:rPr>
                        <a:t>​</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6864127"/>
                  </a:ext>
                </a:extLst>
              </a:tr>
              <a:tr h="289243">
                <a:tc>
                  <a:txBody>
                    <a:bodyPr/>
                    <a:lstStyle/>
                    <a:p>
                      <a:pPr algn="r" fontAlgn="base">
                        <a:lnSpc>
                          <a:spcPct val="70000"/>
                        </a:lnSpc>
                      </a:pP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r>
                        <a:rPr lang="en-CA" sz="900" u="none" strike="noStrike" dirty="0">
                          <a:effectLst/>
                          <a:latin typeface="Source Sans Pro" panose="020B0503030403020204" pitchFamily="34" charset="0"/>
                        </a:rPr>
                        <a:t>​</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61562"/>
                  </a:ext>
                </a:extLst>
              </a:tr>
              <a:tr h="289243">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Engagement</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r>
                        <a:rPr lang="en-CA" sz="900" u="none" strike="noStrike" dirty="0">
                          <a:effectLst/>
                          <a:latin typeface="Source Sans Pro" panose="020B0503030403020204" pitchFamily="34" charset="0"/>
                        </a:rPr>
                        <a:t>​</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4269185"/>
                  </a:ext>
                </a:extLst>
              </a:tr>
              <a:tr h="289243">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Involvement and Influence </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r>
                        <a:rPr lang="en-CA" sz="900" u="none" strike="noStrike" dirty="0">
                          <a:effectLst/>
                          <a:latin typeface="Source Sans Pro" panose="020B0503030403020204" pitchFamily="34" charset="0"/>
                        </a:rPr>
                        <a:t>​</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5402458"/>
                  </a:ext>
                </a:extLst>
              </a:tr>
              <a:tr h="289243">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Civility and Respect</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8479700"/>
                  </a:ext>
                </a:extLst>
              </a:tr>
              <a:tr h="289243">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Clear Leadership and Expectations</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8546854"/>
                  </a:ext>
                </a:extLst>
              </a:tr>
              <a:tr h="289243">
                <a:tc>
                  <a:txBody>
                    <a:bodyPr/>
                    <a:lstStyle/>
                    <a:p>
                      <a:pPr marL="0" marR="0" lvl="0" indent="0" algn="r" defTabSz="914400" rtl="0" eaLnBrk="1" fontAlgn="base" latinLnBrk="0" hangingPunct="1">
                        <a:lnSpc>
                          <a:spcPct val="70000"/>
                        </a:lnSpc>
                        <a:spcBef>
                          <a:spcPts val="0"/>
                        </a:spcBef>
                        <a:spcAft>
                          <a:spcPts val="0"/>
                        </a:spcAft>
                        <a:buClrTx/>
                        <a:buSzTx/>
                        <a:buFontTx/>
                        <a:buNone/>
                        <a:tabLst/>
                        <a:defRPr/>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Protection of Physical Safety</a:t>
                      </a:r>
                      <a:endParaRPr lang="en-CA" sz="900" dirty="0"/>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400510"/>
                  </a:ext>
                </a:extLst>
              </a:tr>
              <a:tr h="289243">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Organizational Culture</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6300697"/>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Workload Management </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759812"/>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Psychological Competencies </a:t>
                      </a:r>
                    </a:p>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and Demands</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7185561"/>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Recognition and Reward</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4526951"/>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Psychological Protection</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22197"/>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Growth and Development</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2284046"/>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Balance</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246375"/>
                  </a:ext>
                </a:extLst>
              </a:tr>
              <a:tr h="289243">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Psychological and Social Support</a:t>
                      </a:r>
                    </a:p>
                  </a:txBody>
                  <a:tcPr anchor="ctr">
                    <a:lnL w="12700" cap="flat" cmpd="sng" algn="ctr">
                      <a:noFill/>
                      <a:prstDash val="solid"/>
                      <a:round/>
                      <a:headEnd type="none" w="med" len="med"/>
                      <a:tailEnd type="none" w="med" len="med"/>
                    </a:lnL>
                    <a:lnR>
                      <a:noFill/>
                    </a:lnR>
                  </a:tcPr>
                </a:tc>
                <a:tc>
                  <a:txBody>
                    <a:bodyPr/>
                    <a:lstStyle/>
                    <a:p>
                      <a:pPr algn="r" fontAlgn="auto">
                        <a:lnSpc>
                          <a:spcPct val="80000"/>
                        </a:lnSpc>
                      </a:pPr>
                      <a:endParaRPr lang="en-CA" sz="900" u="none" strike="noStrike" dirty="0">
                        <a:effectLst/>
                        <a:latin typeface="Source Sans Pro" panose="020B0503030403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24211"/>
                  </a:ext>
                </a:extLst>
              </a:tr>
            </a:tbl>
          </a:graphicData>
        </a:graphic>
      </p:graphicFrame>
      <p:graphicFrame>
        <p:nvGraphicFramePr>
          <p:cNvPr id="13" name="Chart 12">
            <a:extLst>
              <a:ext uri="{FF2B5EF4-FFF2-40B4-BE49-F238E27FC236}">
                <a16:creationId xmlns:a16="http://schemas.microsoft.com/office/drawing/2014/main" id="{DF4F339C-1539-4CE7-976F-FFACBA2F1D01}"/>
              </a:ext>
            </a:extLst>
          </p:cNvPr>
          <p:cNvGraphicFramePr/>
          <p:nvPr/>
        </p:nvGraphicFramePr>
        <p:xfrm>
          <a:off x="1431937" y="1343378"/>
          <a:ext cx="2078906" cy="5235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822585B1-1D83-401D-AE32-9EBBA857D023}"/>
              </a:ext>
            </a:extLst>
          </p:cNvPr>
          <p:cNvGraphicFramePr>
            <a:graphicFrameLocks noGrp="1"/>
          </p:cNvGraphicFramePr>
          <p:nvPr/>
        </p:nvGraphicFramePr>
        <p:xfrm>
          <a:off x="1506575" y="1482665"/>
          <a:ext cx="1936536" cy="519875"/>
        </p:xfrm>
        <a:graphic>
          <a:graphicData uri="http://schemas.openxmlformats.org/drawingml/2006/table">
            <a:tbl>
              <a:tblPr firstRow="1">
                <a:tableStyleId>{5C22544A-7EE6-4342-B048-85BDC9FD1C3A}</a:tableStyleId>
              </a:tblPr>
              <a:tblGrid>
                <a:gridCol w="645512">
                  <a:extLst>
                    <a:ext uri="{9D8B030D-6E8A-4147-A177-3AD203B41FA5}">
                      <a16:colId xmlns:a16="http://schemas.microsoft.com/office/drawing/2014/main" val="781653937"/>
                    </a:ext>
                  </a:extLst>
                </a:gridCol>
                <a:gridCol w="645512">
                  <a:extLst>
                    <a:ext uri="{9D8B030D-6E8A-4147-A177-3AD203B41FA5}">
                      <a16:colId xmlns:a16="http://schemas.microsoft.com/office/drawing/2014/main" val="1839964742"/>
                    </a:ext>
                  </a:extLst>
                </a:gridCol>
                <a:gridCol w="645512">
                  <a:extLst>
                    <a:ext uri="{9D8B030D-6E8A-4147-A177-3AD203B41FA5}">
                      <a16:colId xmlns:a16="http://schemas.microsoft.com/office/drawing/2014/main" val="1875327597"/>
                    </a:ext>
                  </a:extLst>
                </a:gridCol>
              </a:tblGrid>
              <a:tr h="180353">
                <a:tc>
                  <a:txBody>
                    <a:bodyPr/>
                    <a:lstStyle/>
                    <a:p>
                      <a:pPr algn="l" fontAlgn="auto"/>
                      <a:r>
                        <a:rPr lang="en-CA" sz="600" dirty="0">
                          <a:effectLst/>
                          <a:latin typeface="Source Sans Pro" panose="020B0503030403020204" pitchFamily="34" charset="0"/>
                        </a:rPr>
                        <a:t>​</a:t>
                      </a:r>
                      <a:endParaRPr lang="en-CA" sz="600" b="1" i="0" dirty="0">
                        <a:solidFill>
                          <a:srgbClr val="FFFFFF"/>
                        </a:solidFill>
                        <a:effectLst/>
                        <a:latin typeface="Verdana"/>
                      </a:endParaRPr>
                    </a:p>
                  </a:txBody>
                  <a:tcPr>
                    <a:solidFill>
                      <a:srgbClr val="009AA8"/>
                    </a:solidFill>
                  </a:tcPr>
                </a:tc>
                <a:tc>
                  <a:txBody>
                    <a:bodyPr/>
                    <a:lstStyle/>
                    <a:p>
                      <a:pPr algn="l" fontAlgn="auto"/>
                      <a:r>
                        <a:rPr lang="en-CA" sz="600" dirty="0">
                          <a:effectLst/>
                          <a:latin typeface="Source Sans Pro" panose="020B0503030403020204" pitchFamily="34" charset="0"/>
                        </a:rPr>
                        <a:t>​</a:t>
                      </a:r>
                      <a:endParaRPr lang="en-CA" sz="600" b="1" i="0" dirty="0">
                        <a:solidFill>
                          <a:srgbClr val="FFFFFF"/>
                        </a:solidFill>
                        <a:effectLst/>
                        <a:latin typeface="Verdana"/>
                      </a:endParaRPr>
                    </a:p>
                  </a:txBody>
                  <a:tcPr>
                    <a:solidFill>
                      <a:srgbClr val="FEC14F"/>
                    </a:solidFill>
                  </a:tcPr>
                </a:tc>
                <a:tc>
                  <a:txBody>
                    <a:bodyPr/>
                    <a:lstStyle/>
                    <a:p>
                      <a:pPr algn="l" fontAlgn="auto"/>
                      <a:r>
                        <a:rPr lang="en-CA" sz="600" dirty="0">
                          <a:effectLst/>
                          <a:latin typeface="Source Sans Pro" panose="020B0503030403020204" pitchFamily="34" charset="0"/>
                        </a:rPr>
                        <a:t>​</a:t>
                      </a:r>
                      <a:endParaRPr lang="en-CA" sz="600" b="1" i="0" dirty="0">
                        <a:solidFill>
                          <a:srgbClr val="FFFFFF"/>
                        </a:solidFill>
                        <a:effectLst/>
                        <a:latin typeface="Verdana"/>
                      </a:endParaRPr>
                    </a:p>
                  </a:txBody>
                  <a:tcPr>
                    <a:solidFill>
                      <a:srgbClr val="D95943"/>
                    </a:solidFill>
                  </a:tcPr>
                </a:tc>
                <a:extLst>
                  <a:ext uri="{0D108BD9-81ED-4DB2-BD59-A6C34878D82A}">
                    <a16:rowId xmlns:a16="http://schemas.microsoft.com/office/drawing/2014/main" val="2781215031"/>
                  </a:ext>
                </a:extLst>
              </a:tr>
              <a:tr h="0">
                <a:tc>
                  <a:txBody>
                    <a:bodyPr/>
                    <a:lstStyle/>
                    <a:p>
                      <a:pPr algn="ctr" fontAlgn="base">
                        <a:lnSpc>
                          <a:spcPct val="80000"/>
                        </a:lnSpc>
                      </a:pPr>
                      <a:r>
                        <a:rPr lang="en-US" sz="1000" b="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rPr>
                        <a:t>0-2​</a:t>
                      </a:r>
                    </a:p>
                    <a:p>
                      <a:pPr algn="ctr" fontAlgn="base">
                        <a:lnSpc>
                          <a:spcPct val="80000"/>
                        </a:lnSpc>
                      </a:pPr>
                      <a:r>
                        <a:rPr lang="en-US" sz="1000" b="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rPr>
                        <a:t>Low​</a:t>
                      </a:r>
                      <a:endParaRPr lang="en-US" sz="1000" b="0" i="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oFill/>
                  </a:tcPr>
                </a:tc>
                <a:tc>
                  <a:txBody>
                    <a:bodyPr/>
                    <a:lstStyle/>
                    <a:p>
                      <a:pPr algn="ctr" fontAlgn="base">
                        <a:lnSpc>
                          <a:spcPct val="80000"/>
                        </a:lnSpc>
                      </a:pPr>
                      <a:r>
                        <a:rPr lang="en-CA" sz="1000" b="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rPr>
                        <a:t>3-4​</a:t>
                      </a:r>
                    </a:p>
                    <a:p>
                      <a:pPr algn="ctr" fontAlgn="base">
                        <a:lnSpc>
                          <a:spcPct val="80000"/>
                        </a:lnSpc>
                      </a:pPr>
                      <a:r>
                        <a:rPr lang="en-CA" sz="1000" b="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rPr>
                        <a:t>Medium​</a:t>
                      </a:r>
                      <a:endParaRPr lang="en-CA" sz="1000" b="0" i="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oFill/>
                  </a:tcPr>
                </a:tc>
                <a:tc>
                  <a:txBody>
                    <a:bodyPr/>
                    <a:lstStyle/>
                    <a:p>
                      <a:pPr algn="ctr" fontAlgn="base">
                        <a:lnSpc>
                          <a:spcPct val="80000"/>
                        </a:lnSpc>
                      </a:pPr>
                      <a:r>
                        <a:rPr lang="en-US" sz="1000" b="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rPr>
                        <a:t>5-6​</a:t>
                      </a:r>
                    </a:p>
                    <a:p>
                      <a:pPr algn="ctr" fontAlgn="base">
                        <a:lnSpc>
                          <a:spcPct val="80000"/>
                        </a:lnSpc>
                      </a:pPr>
                      <a:r>
                        <a:rPr lang="en-US" sz="1000" b="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rPr>
                        <a:t>High​</a:t>
                      </a:r>
                      <a:endParaRPr lang="en-US" sz="1000" b="0" i="0" cap="small" baseline="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2458161841"/>
                  </a:ext>
                </a:extLst>
              </a:tr>
            </a:tbl>
          </a:graphicData>
        </a:graphic>
      </p:graphicFrame>
      <p:graphicFrame>
        <p:nvGraphicFramePr>
          <p:cNvPr id="5" name="Table 4">
            <a:extLst>
              <a:ext uri="{FF2B5EF4-FFF2-40B4-BE49-F238E27FC236}">
                <a16:creationId xmlns:a16="http://schemas.microsoft.com/office/drawing/2014/main" id="{16B0511D-3AD8-402B-AEBF-B9E0F9579A7A}"/>
              </a:ext>
            </a:extLst>
          </p:cNvPr>
          <p:cNvGraphicFramePr>
            <a:graphicFrameLocks noGrp="1"/>
          </p:cNvGraphicFramePr>
          <p:nvPr/>
        </p:nvGraphicFramePr>
        <p:xfrm>
          <a:off x="3905956" y="1262867"/>
          <a:ext cx="8240886" cy="5057425"/>
        </p:xfrm>
        <a:graphic>
          <a:graphicData uri="http://schemas.openxmlformats.org/drawingml/2006/table">
            <a:tbl>
              <a:tblPr>
                <a:tableStyleId>{5C22544A-7EE6-4342-B048-85BDC9FD1C3A}</a:tableStyleId>
              </a:tblPr>
              <a:tblGrid>
                <a:gridCol w="457827">
                  <a:extLst>
                    <a:ext uri="{9D8B030D-6E8A-4147-A177-3AD203B41FA5}">
                      <a16:colId xmlns:a16="http://schemas.microsoft.com/office/drawing/2014/main" val="1712883834"/>
                    </a:ext>
                  </a:extLst>
                </a:gridCol>
                <a:gridCol w="457827">
                  <a:extLst>
                    <a:ext uri="{9D8B030D-6E8A-4147-A177-3AD203B41FA5}">
                      <a16:colId xmlns:a16="http://schemas.microsoft.com/office/drawing/2014/main" val="1954444295"/>
                    </a:ext>
                  </a:extLst>
                </a:gridCol>
                <a:gridCol w="457827">
                  <a:extLst>
                    <a:ext uri="{9D8B030D-6E8A-4147-A177-3AD203B41FA5}">
                      <a16:colId xmlns:a16="http://schemas.microsoft.com/office/drawing/2014/main" val="3640353486"/>
                    </a:ext>
                  </a:extLst>
                </a:gridCol>
                <a:gridCol w="457827">
                  <a:extLst>
                    <a:ext uri="{9D8B030D-6E8A-4147-A177-3AD203B41FA5}">
                      <a16:colId xmlns:a16="http://schemas.microsoft.com/office/drawing/2014/main" val="2863205160"/>
                    </a:ext>
                  </a:extLst>
                </a:gridCol>
                <a:gridCol w="457827">
                  <a:extLst>
                    <a:ext uri="{9D8B030D-6E8A-4147-A177-3AD203B41FA5}">
                      <a16:colId xmlns:a16="http://schemas.microsoft.com/office/drawing/2014/main" val="1673589046"/>
                    </a:ext>
                  </a:extLst>
                </a:gridCol>
                <a:gridCol w="457827">
                  <a:extLst>
                    <a:ext uri="{9D8B030D-6E8A-4147-A177-3AD203B41FA5}">
                      <a16:colId xmlns:a16="http://schemas.microsoft.com/office/drawing/2014/main" val="918684736"/>
                    </a:ext>
                  </a:extLst>
                </a:gridCol>
                <a:gridCol w="457827">
                  <a:extLst>
                    <a:ext uri="{9D8B030D-6E8A-4147-A177-3AD203B41FA5}">
                      <a16:colId xmlns:a16="http://schemas.microsoft.com/office/drawing/2014/main" val="2056490534"/>
                    </a:ext>
                  </a:extLst>
                </a:gridCol>
                <a:gridCol w="457827">
                  <a:extLst>
                    <a:ext uri="{9D8B030D-6E8A-4147-A177-3AD203B41FA5}">
                      <a16:colId xmlns:a16="http://schemas.microsoft.com/office/drawing/2014/main" val="1960399718"/>
                    </a:ext>
                  </a:extLst>
                </a:gridCol>
                <a:gridCol w="457827">
                  <a:extLst>
                    <a:ext uri="{9D8B030D-6E8A-4147-A177-3AD203B41FA5}">
                      <a16:colId xmlns:a16="http://schemas.microsoft.com/office/drawing/2014/main" val="3991161735"/>
                    </a:ext>
                  </a:extLst>
                </a:gridCol>
                <a:gridCol w="457827">
                  <a:extLst>
                    <a:ext uri="{9D8B030D-6E8A-4147-A177-3AD203B41FA5}">
                      <a16:colId xmlns:a16="http://schemas.microsoft.com/office/drawing/2014/main" val="694269525"/>
                    </a:ext>
                  </a:extLst>
                </a:gridCol>
                <a:gridCol w="457827">
                  <a:extLst>
                    <a:ext uri="{9D8B030D-6E8A-4147-A177-3AD203B41FA5}">
                      <a16:colId xmlns:a16="http://schemas.microsoft.com/office/drawing/2014/main" val="489636164"/>
                    </a:ext>
                  </a:extLst>
                </a:gridCol>
                <a:gridCol w="457827">
                  <a:extLst>
                    <a:ext uri="{9D8B030D-6E8A-4147-A177-3AD203B41FA5}">
                      <a16:colId xmlns:a16="http://schemas.microsoft.com/office/drawing/2014/main" val="1476872789"/>
                    </a:ext>
                  </a:extLst>
                </a:gridCol>
                <a:gridCol w="457827">
                  <a:extLst>
                    <a:ext uri="{9D8B030D-6E8A-4147-A177-3AD203B41FA5}">
                      <a16:colId xmlns:a16="http://schemas.microsoft.com/office/drawing/2014/main" val="2779243990"/>
                    </a:ext>
                  </a:extLst>
                </a:gridCol>
                <a:gridCol w="457827">
                  <a:extLst>
                    <a:ext uri="{9D8B030D-6E8A-4147-A177-3AD203B41FA5}">
                      <a16:colId xmlns:a16="http://schemas.microsoft.com/office/drawing/2014/main" val="3719145113"/>
                    </a:ext>
                  </a:extLst>
                </a:gridCol>
                <a:gridCol w="457827">
                  <a:extLst>
                    <a:ext uri="{9D8B030D-6E8A-4147-A177-3AD203B41FA5}">
                      <a16:colId xmlns:a16="http://schemas.microsoft.com/office/drawing/2014/main" val="3499321609"/>
                    </a:ext>
                  </a:extLst>
                </a:gridCol>
                <a:gridCol w="457827">
                  <a:extLst>
                    <a:ext uri="{9D8B030D-6E8A-4147-A177-3AD203B41FA5}">
                      <a16:colId xmlns:a16="http://schemas.microsoft.com/office/drawing/2014/main" val="1152012769"/>
                    </a:ext>
                  </a:extLst>
                </a:gridCol>
                <a:gridCol w="457827">
                  <a:extLst>
                    <a:ext uri="{9D8B030D-6E8A-4147-A177-3AD203B41FA5}">
                      <a16:colId xmlns:a16="http://schemas.microsoft.com/office/drawing/2014/main" val="3598871682"/>
                    </a:ext>
                  </a:extLst>
                </a:gridCol>
                <a:gridCol w="457827">
                  <a:extLst>
                    <a:ext uri="{9D8B030D-6E8A-4147-A177-3AD203B41FA5}">
                      <a16:colId xmlns:a16="http://schemas.microsoft.com/office/drawing/2014/main" val="2307399671"/>
                    </a:ext>
                  </a:extLst>
                </a:gridCol>
              </a:tblGrid>
              <a:tr h="230905">
                <a:tc gridSpan="3">
                  <a:txBody>
                    <a:bodyPr/>
                    <a:lstStyle/>
                    <a:p>
                      <a:pPr algn="ctr" rtl="0" fontAlgn="b">
                        <a:lnSpc>
                          <a:spcPct val="80000"/>
                        </a:lnSpc>
                      </a:pPr>
                      <a:r>
                        <a:rPr lang="en-US"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Age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rowSpan="2">
                  <a:txBody>
                    <a:bodyPr/>
                    <a:lstStyle/>
                    <a:p>
                      <a:pPr algn="ctr" rtl="0" fontAlgn="ctr">
                        <a:lnSpc>
                          <a:spcPct val="80000"/>
                        </a:lnSpc>
                      </a:pPr>
                      <a:r>
                        <a:rPr lang="en-US" sz="7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Manager</a:t>
                      </a:r>
                      <a:endParaRPr lang="en-CA" sz="7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ctr">
                        <a:lnSpc>
                          <a:spcPct val="80000"/>
                        </a:lnSpc>
                      </a:pPr>
                      <a:r>
                        <a:rPr lang="en-CA" sz="7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Not Manager</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gridSpan="6">
                  <a:txBody>
                    <a:bodyPr/>
                    <a:lstStyle/>
                    <a:p>
                      <a:pPr algn="ctr" rtl="0" fontAlgn="b">
                        <a:lnSpc>
                          <a:spcPct val="80000"/>
                        </a:lnSpc>
                      </a:pPr>
                      <a:r>
                        <a:rPr lang="en-US" sz="7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Region</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gridSpan="7">
                  <a:txBody>
                    <a:bodyPr/>
                    <a:lstStyle/>
                    <a:p>
                      <a:pPr algn="ctr" rtl="0" fontAlgn="b">
                        <a:lnSpc>
                          <a:spcPct val="80000"/>
                        </a:lnSpc>
                      </a:pPr>
                      <a:r>
                        <a:rPr lang="en-US"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Industry</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530275528"/>
                  </a:ext>
                </a:extLst>
              </a:tr>
              <a:tr h="460980">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18-34</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35-54</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55+</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CA"/>
                    </a:p>
                  </a:txBody>
                  <a:tcPr/>
                </a:tc>
                <a:tc vMerge="1">
                  <a:txBody>
                    <a:bodyPr/>
                    <a:lstStyle/>
                    <a:p>
                      <a:pPr algn="ctr" rtl="0" fontAlgn="ctr"/>
                      <a:r>
                        <a:rPr lang="en-CA" sz="800" b="1" u="none" strike="noStrike" kern="1200" dirty="0" err="1">
                          <a:solidFill>
                            <a:schemeClr val="dk1"/>
                          </a:solidFill>
                          <a:effectLst/>
                          <a:latin typeface="+mn-lt"/>
                          <a:ea typeface="+mn-ea"/>
                          <a:cs typeface="+mn-cs"/>
                        </a:rPr>
                        <a:t>Mngr</a:t>
                      </a:r>
                      <a:endParaRPr lang="en-CA" sz="800" b="1" u="none" strike="noStrike" kern="1200" dirty="0">
                        <a:solidFill>
                          <a:schemeClr val="dk1"/>
                        </a:solidFill>
                        <a:effectLst/>
                        <a:latin typeface="+mn-lt"/>
                        <a:ea typeface="+mn-ea"/>
                        <a:cs typeface="+mn-cs"/>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rtl="0" fontAlgn="b">
                        <a:lnSpc>
                          <a:spcPct val="80000"/>
                        </a:lnSpc>
                      </a:pPr>
                      <a:r>
                        <a:rPr lang="en-CA" sz="7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BC</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AB</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PR</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ON</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QC</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ATL</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Health and Patient care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6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First Responders</a:t>
                      </a:r>
                      <a:endParaRPr lang="en-CA" sz="6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Education and Childcare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Finance, Legal and Insurance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err="1">
                          <a:solidFill>
                            <a:schemeClr val="tx1">
                              <a:lumMod val="75000"/>
                              <a:lumOff val="25000"/>
                            </a:schemeClr>
                          </a:solidFill>
                          <a:effectLst/>
                          <a:latin typeface="Source Sans Pro" panose="020B0503030403020204" pitchFamily="34" charset="0"/>
                          <a:ea typeface="Source Sans Pro" panose="020B0503030403020204" pitchFamily="34" charset="0"/>
                        </a:rPr>
                        <a:t>Manufac-turing</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Transport-</a:t>
                      </a:r>
                      <a:r>
                        <a:rPr lang="en-CA" sz="700" b="1" u="none" strike="noStrike" dirty="0" err="1">
                          <a:solidFill>
                            <a:schemeClr val="tx1">
                              <a:lumMod val="75000"/>
                              <a:lumOff val="25000"/>
                            </a:schemeClr>
                          </a:solidFill>
                          <a:effectLst/>
                          <a:latin typeface="Source Sans Pro" panose="020B0503030403020204" pitchFamily="34" charset="0"/>
                          <a:ea typeface="Source Sans Pro" panose="020B0503030403020204" pitchFamily="34" charset="0"/>
                        </a:rPr>
                        <a:t>ation</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Retail Trade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1512024"/>
                  </a:ext>
                </a:extLst>
              </a:tr>
              <a:tr h="291036">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181296648"/>
                  </a:ext>
                </a:extLst>
              </a:tr>
              <a:tr h="291036">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891590695"/>
                  </a:ext>
                </a:extLst>
              </a:tr>
              <a:tr h="291036">
                <a:tc>
                  <a:txBody>
                    <a:bodyPr/>
                    <a:lstStyle/>
                    <a:p>
                      <a:pPr algn="ctr" fontAlgn="b"/>
                      <a:r>
                        <a:rPr lang="en-CA" sz="1100" u="none" strike="noStrike" dirty="0">
                          <a:solidFill>
                            <a:schemeClr val="tx1">
                              <a:lumMod val="75000"/>
                              <a:lumOff val="25000"/>
                            </a:schemeClr>
                          </a:solidFill>
                          <a:effectLst/>
                        </a:rPr>
                        <a:t>64%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76%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67%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a:solidFill>
                            <a:schemeClr val="tx1">
                              <a:lumMod val="75000"/>
                              <a:lumOff val="25000"/>
                            </a:schemeClr>
                          </a:solidFill>
                          <a:effectLst/>
                        </a:rPr>
                        <a:t>72%</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70%</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77%</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71%</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188515873"/>
                  </a:ext>
                </a:extLst>
              </a:tr>
              <a:tr h="291036">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70%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760665594"/>
                  </a:ext>
                </a:extLst>
              </a:tr>
              <a:tr h="291036">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280765761"/>
                  </a:ext>
                </a:extLst>
              </a:tr>
              <a:tr h="291036">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58%</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56%</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60%</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a:solidFill>
                            <a:schemeClr val="tx1">
                              <a:lumMod val="75000"/>
                              <a:lumOff val="25000"/>
                            </a:schemeClr>
                          </a:solidFill>
                          <a:effectLst/>
                        </a:rPr>
                        <a:t>58%</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934053825"/>
                  </a:ext>
                </a:extLst>
              </a:tr>
              <a:tr h="291036">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67%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867934980"/>
                  </a:ext>
                </a:extLst>
              </a:tr>
              <a:tr h="291036">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39%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37072591"/>
                  </a:ext>
                </a:extLst>
              </a:tr>
              <a:tr h="291036">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58%</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extLst>
                  <a:ext uri="{0D108BD9-81ED-4DB2-BD59-A6C34878D82A}">
                    <a16:rowId xmlns:a16="http://schemas.microsoft.com/office/drawing/2014/main" val="2826964521"/>
                  </a:ext>
                </a:extLst>
              </a:tr>
              <a:tr h="291036">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53%</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55%</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48%</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53%</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53%</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65%</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231512494"/>
                  </a:ext>
                </a:extLst>
              </a:tr>
              <a:tr h="291036">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a:solidFill>
                            <a:schemeClr val="tx1">
                              <a:lumMod val="75000"/>
                              <a:lumOff val="25000"/>
                            </a:schemeClr>
                          </a:solidFill>
                          <a:effectLst/>
                        </a:rPr>
                        <a:t>57%</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45%</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596230610"/>
                  </a:ext>
                </a:extLst>
              </a:tr>
              <a:tr h="291036">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51%</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59%</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52%</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43%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393246314"/>
                  </a:ext>
                </a:extLst>
              </a:tr>
              <a:tr h="291036">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50%</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52%</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38%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98500883"/>
                  </a:ext>
                </a:extLst>
              </a:tr>
              <a:tr h="291036">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49%</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41%</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49%</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32%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930731802"/>
                  </a:ext>
                </a:extLst>
              </a:tr>
              <a:tr h="291036">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43%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41%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38%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502449911"/>
                  </a:ext>
                </a:extLst>
              </a:tr>
            </a:tbl>
          </a:graphicData>
        </a:graphic>
      </p:graphicFrame>
      <p:grpSp>
        <p:nvGrpSpPr>
          <p:cNvPr id="20" name="Group 19">
            <a:extLst>
              <a:ext uri="{FF2B5EF4-FFF2-40B4-BE49-F238E27FC236}">
                <a16:creationId xmlns:a16="http://schemas.microsoft.com/office/drawing/2014/main" id="{FEA862A7-22A9-4361-9166-DB78D180E615}"/>
              </a:ext>
            </a:extLst>
          </p:cNvPr>
          <p:cNvGrpSpPr/>
          <p:nvPr/>
        </p:nvGrpSpPr>
        <p:grpSpPr>
          <a:xfrm>
            <a:off x="4461855" y="537515"/>
            <a:ext cx="1741314" cy="644753"/>
            <a:chOff x="217026" y="2020347"/>
            <a:chExt cx="1741314" cy="722853"/>
          </a:xfrm>
        </p:grpSpPr>
        <p:sp>
          <p:nvSpPr>
            <p:cNvPr id="21" name="Rectangle 20">
              <a:extLst>
                <a:ext uri="{FF2B5EF4-FFF2-40B4-BE49-F238E27FC236}">
                  <a16:creationId xmlns:a16="http://schemas.microsoft.com/office/drawing/2014/main" id="{D70F730F-6183-4245-96C0-C86E572B4DAB}"/>
                </a:ext>
              </a:extLst>
            </p:cNvPr>
            <p:cNvSpPr/>
            <p:nvPr/>
          </p:nvSpPr>
          <p:spPr>
            <a:xfrm>
              <a:off x="217026" y="2020347"/>
              <a:ext cx="1741314" cy="7228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a:p>
              <a:pPr algn="ctr"/>
              <a:r>
                <a:rPr lang="en-US" sz="700" dirty="0">
                  <a:solidFill>
                    <a:schemeClr val="tx1"/>
                  </a:solidFill>
                </a:rPr>
                <a:t>Significantly higher than 2 other </a:t>
              </a:r>
            </a:p>
            <a:p>
              <a:pPr algn="ctr"/>
              <a:r>
                <a:rPr lang="en-US" sz="700" dirty="0">
                  <a:solidFill>
                    <a:schemeClr val="tx1"/>
                  </a:solidFill>
                </a:rPr>
                <a:t>breaks</a:t>
              </a:r>
            </a:p>
            <a:p>
              <a:pPr algn="ctr"/>
              <a:r>
                <a:rPr lang="en-US" sz="700" b="0" i="0" u="none" strike="noStrike" dirty="0">
                  <a:solidFill>
                    <a:srgbClr val="404040"/>
                  </a:solidFill>
                  <a:effectLst/>
                  <a:latin typeface="Source Sans Pro" panose="020B0503030403020204" pitchFamily="34" charset="0"/>
                </a:rPr>
                <a:t>Significantly lower than 2 other </a:t>
              </a:r>
            </a:p>
            <a:p>
              <a:pPr algn="ctr"/>
              <a:r>
                <a:rPr lang="en-US" sz="700" b="0" i="0" u="none" strike="noStrike" dirty="0">
                  <a:solidFill>
                    <a:srgbClr val="404040"/>
                  </a:solidFill>
                  <a:effectLst/>
                  <a:latin typeface="Source Sans Pro" panose="020B0503030403020204" pitchFamily="34" charset="0"/>
                </a:rPr>
                <a:t>breaks</a:t>
              </a:r>
            </a:p>
          </p:txBody>
        </p:sp>
        <p:sp>
          <p:nvSpPr>
            <p:cNvPr id="22" name="Rectangle 21">
              <a:extLst>
                <a:ext uri="{FF2B5EF4-FFF2-40B4-BE49-F238E27FC236}">
                  <a16:creationId xmlns:a16="http://schemas.microsoft.com/office/drawing/2014/main" id="{B3AA2947-CA30-4D1B-8615-4A942389B95B}"/>
                </a:ext>
              </a:extLst>
            </p:cNvPr>
            <p:cNvSpPr/>
            <p:nvPr/>
          </p:nvSpPr>
          <p:spPr>
            <a:xfrm>
              <a:off x="277200" y="2185594"/>
              <a:ext cx="190500" cy="1447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01EA73B8-58CF-47FD-A5AF-CE5623283381}"/>
                </a:ext>
              </a:extLst>
            </p:cNvPr>
            <p:cNvSpPr/>
            <p:nvPr/>
          </p:nvSpPr>
          <p:spPr>
            <a:xfrm>
              <a:off x="277200" y="2448000"/>
              <a:ext cx="190500" cy="1447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9303BCC-E939-4DBF-AECA-7631181E640D}"/>
              </a:ext>
            </a:extLst>
          </p:cNvPr>
          <p:cNvSpPr txBox="1"/>
          <p:nvPr/>
        </p:nvSpPr>
        <p:spPr>
          <a:xfrm>
            <a:off x="6540758" y="914570"/>
            <a:ext cx="3473042" cy="276999"/>
          </a:xfrm>
          <a:prstGeom prst="rect">
            <a:avLst/>
          </a:prstGeom>
          <a:noFill/>
        </p:spPr>
        <p:txBody>
          <a:bodyPr wrap="square" rtlCol="0">
            <a:spAutoFit/>
          </a:bodyPr>
          <a:lstStyle/>
          <a:p>
            <a:r>
              <a:rPr lang="en-US" sz="1200" b="1" dirty="0"/>
              <a:t>High Ratings by Sub-Category </a:t>
            </a:r>
            <a:endParaRPr lang="en-CA" sz="1200" b="1" dirty="0"/>
          </a:p>
        </p:txBody>
      </p:sp>
    </p:spTree>
    <p:extLst>
      <p:ext uri="{BB962C8B-B14F-4D97-AF65-F5344CB8AC3E}">
        <p14:creationId xmlns:p14="http://schemas.microsoft.com/office/powerpoint/2010/main" val="45924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4A1A915-ED57-4CC1-8753-EA9E0E562012}"/>
              </a:ext>
            </a:extLst>
          </p:cNvPr>
          <p:cNvSpPr>
            <a:spLocks noGrp="1"/>
          </p:cNvSpPr>
          <p:nvPr>
            <p:ph type="body" sz="quarter" idx="15"/>
          </p:nvPr>
        </p:nvSpPr>
        <p:spPr>
          <a:xfrm>
            <a:off x="217026" y="6462888"/>
            <a:ext cx="10431357" cy="395112"/>
          </a:xfrm>
        </p:spPr>
        <p:txBody>
          <a:bodyPr>
            <a:noAutofit/>
          </a:bodyPr>
          <a:lstStyle/>
          <a:p>
            <a:pPr>
              <a:lnSpc>
                <a:spcPct val="100000"/>
              </a:lnSpc>
              <a:spcBef>
                <a:spcPts val="0"/>
              </a:spcBef>
            </a:pPr>
            <a:r>
              <a:rPr lang="en-US" i="1" dirty="0">
                <a:solidFill>
                  <a:srgbClr val="6C6E6E"/>
                </a:solidFill>
                <a:latin typeface="Source Sans Pro" panose="020B0503030403020204" pitchFamily="34" charset="0"/>
                <a:ea typeface="Source Sans Pro" panose="020B0503030403020204" pitchFamily="34" charset="0"/>
              </a:rPr>
              <a:t>Base: (</a:t>
            </a:r>
            <a:r>
              <a:rPr lang="en-US" b="1" i="1" dirty="0">
                <a:solidFill>
                  <a:srgbClr val="6C6E6E"/>
                </a:solidFill>
                <a:latin typeface="Source Sans Pro" panose="020B0503030403020204" pitchFamily="34" charset="0"/>
                <a:ea typeface="Source Sans Pro" panose="020B0503030403020204" pitchFamily="34" charset="0"/>
              </a:rPr>
              <a:t>Total </a:t>
            </a:r>
            <a:r>
              <a:rPr lang="en-US" i="1" dirty="0">
                <a:solidFill>
                  <a:srgbClr val="6C6E6E"/>
                </a:solidFill>
                <a:latin typeface="Source Sans Pro" panose="020B0503030403020204" pitchFamily="34" charset="0"/>
                <a:ea typeface="Source Sans Pro" panose="020B0503030403020204" pitchFamily="34" charset="0"/>
              </a:rPr>
              <a:t>n=varies) *Those saying “yes”</a:t>
            </a:r>
          </a:p>
        </p:txBody>
      </p:sp>
      <p:sp>
        <p:nvSpPr>
          <p:cNvPr id="6" name="Title 5">
            <a:extLst>
              <a:ext uri="{FF2B5EF4-FFF2-40B4-BE49-F238E27FC236}">
                <a16:creationId xmlns:a16="http://schemas.microsoft.com/office/drawing/2014/main" id="{B1CD807E-3935-46FF-B252-C1BC45279DB8}"/>
              </a:ext>
            </a:extLst>
          </p:cNvPr>
          <p:cNvSpPr>
            <a:spLocks noGrp="1"/>
          </p:cNvSpPr>
          <p:nvPr>
            <p:ph type="title"/>
          </p:nvPr>
        </p:nvSpPr>
        <p:spPr>
          <a:xfrm>
            <a:off x="432000" y="576000"/>
            <a:ext cx="10515600" cy="532554"/>
          </a:xfrm>
        </p:spPr>
        <p:txBody>
          <a:bodyPr>
            <a:normAutofit/>
          </a:bodyPr>
          <a:lstStyle/>
          <a:p>
            <a:r>
              <a:rPr lang="en-US" sz="3200" dirty="0"/>
              <a:t>Summary of Ratings</a:t>
            </a:r>
            <a:endParaRPr lang="ro-RO" sz="3200" dirty="0"/>
          </a:p>
        </p:txBody>
      </p:sp>
      <p:graphicFrame>
        <p:nvGraphicFramePr>
          <p:cNvPr id="5" name="Table 4">
            <a:extLst>
              <a:ext uri="{FF2B5EF4-FFF2-40B4-BE49-F238E27FC236}">
                <a16:creationId xmlns:a16="http://schemas.microsoft.com/office/drawing/2014/main" id="{16B0511D-3AD8-402B-AEBF-B9E0F9579A7A}"/>
              </a:ext>
            </a:extLst>
          </p:cNvPr>
          <p:cNvGraphicFramePr>
            <a:graphicFrameLocks noGrp="1"/>
          </p:cNvGraphicFramePr>
          <p:nvPr/>
        </p:nvGraphicFramePr>
        <p:xfrm>
          <a:off x="0" y="1435549"/>
          <a:ext cx="12002614" cy="4429821"/>
        </p:xfrm>
        <a:graphic>
          <a:graphicData uri="http://schemas.openxmlformats.org/drawingml/2006/table">
            <a:tbl>
              <a:tblPr>
                <a:tableStyleId>{5C22544A-7EE6-4342-B048-85BDC9FD1C3A}</a:tableStyleId>
              </a:tblPr>
              <a:tblGrid>
                <a:gridCol w="2525434">
                  <a:extLst>
                    <a:ext uri="{9D8B030D-6E8A-4147-A177-3AD203B41FA5}">
                      <a16:colId xmlns:a16="http://schemas.microsoft.com/office/drawing/2014/main" val="2653668363"/>
                    </a:ext>
                  </a:extLst>
                </a:gridCol>
                <a:gridCol w="645605">
                  <a:extLst>
                    <a:ext uri="{9D8B030D-6E8A-4147-A177-3AD203B41FA5}">
                      <a16:colId xmlns:a16="http://schemas.microsoft.com/office/drawing/2014/main" val="2235600838"/>
                    </a:ext>
                  </a:extLst>
                </a:gridCol>
                <a:gridCol w="618019">
                  <a:extLst>
                    <a:ext uri="{9D8B030D-6E8A-4147-A177-3AD203B41FA5}">
                      <a16:colId xmlns:a16="http://schemas.microsoft.com/office/drawing/2014/main" val="1712883834"/>
                    </a:ext>
                  </a:extLst>
                </a:gridCol>
                <a:gridCol w="631812">
                  <a:extLst>
                    <a:ext uri="{9D8B030D-6E8A-4147-A177-3AD203B41FA5}">
                      <a16:colId xmlns:a16="http://schemas.microsoft.com/office/drawing/2014/main" val="1954444295"/>
                    </a:ext>
                  </a:extLst>
                </a:gridCol>
                <a:gridCol w="631812">
                  <a:extLst>
                    <a:ext uri="{9D8B030D-6E8A-4147-A177-3AD203B41FA5}">
                      <a16:colId xmlns:a16="http://schemas.microsoft.com/office/drawing/2014/main" val="1673589046"/>
                    </a:ext>
                  </a:extLst>
                </a:gridCol>
                <a:gridCol w="631812">
                  <a:extLst>
                    <a:ext uri="{9D8B030D-6E8A-4147-A177-3AD203B41FA5}">
                      <a16:colId xmlns:a16="http://schemas.microsoft.com/office/drawing/2014/main" val="918684736"/>
                    </a:ext>
                  </a:extLst>
                </a:gridCol>
                <a:gridCol w="631812">
                  <a:extLst>
                    <a:ext uri="{9D8B030D-6E8A-4147-A177-3AD203B41FA5}">
                      <a16:colId xmlns:a16="http://schemas.microsoft.com/office/drawing/2014/main" val="1960399718"/>
                    </a:ext>
                  </a:extLst>
                </a:gridCol>
                <a:gridCol w="631812">
                  <a:extLst>
                    <a:ext uri="{9D8B030D-6E8A-4147-A177-3AD203B41FA5}">
                      <a16:colId xmlns:a16="http://schemas.microsoft.com/office/drawing/2014/main" val="3991161735"/>
                    </a:ext>
                  </a:extLst>
                </a:gridCol>
                <a:gridCol w="631812">
                  <a:extLst>
                    <a:ext uri="{9D8B030D-6E8A-4147-A177-3AD203B41FA5}">
                      <a16:colId xmlns:a16="http://schemas.microsoft.com/office/drawing/2014/main" val="694269525"/>
                    </a:ext>
                  </a:extLst>
                </a:gridCol>
                <a:gridCol w="631812">
                  <a:extLst>
                    <a:ext uri="{9D8B030D-6E8A-4147-A177-3AD203B41FA5}">
                      <a16:colId xmlns:a16="http://schemas.microsoft.com/office/drawing/2014/main" val="489636164"/>
                    </a:ext>
                  </a:extLst>
                </a:gridCol>
                <a:gridCol w="631812">
                  <a:extLst>
                    <a:ext uri="{9D8B030D-6E8A-4147-A177-3AD203B41FA5}">
                      <a16:colId xmlns:a16="http://schemas.microsoft.com/office/drawing/2014/main" val="1476872789"/>
                    </a:ext>
                  </a:extLst>
                </a:gridCol>
                <a:gridCol w="631812">
                  <a:extLst>
                    <a:ext uri="{9D8B030D-6E8A-4147-A177-3AD203B41FA5}">
                      <a16:colId xmlns:a16="http://schemas.microsoft.com/office/drawing/2014/main" val="2779243990"/>
                    </a:ext>
                  </a:extLst>
                </a:gridCol>
                <a:gridCol w="631812">
                  <a:extLst>
                    <a:ext uri="{9D8B030D-6E8A-4147-A177-3AD203B41FA5}">
                      <a16:colId xmlns:a16="http://schemas.microsoft.com/office/drawing/2014/main" val="2162085318"/>
                    </a:ext>
                  </a:extLst>
                </a:gridCol>
                <a:gridCol w="631812">
                  <a:extLst>
                    <a:ext uri="{9D8B030D-6E8A-4147-A177-3AD203B41FA5}">
                      <a16:colId xmlns:a16="http://schemas.microsoft.com/office/drawing/2014/main" val="2072923771"/>
                    </a:ext>
                  </a:extLst>
                </a:gridCol>
                <a:gridCol w="631812">
                  <a:extLst>
                    <a:ext uri="{9D8B030D-6E8A-4147-A177-3AD203B41FA5}">
                      <a16:colId xmlns:a16="http://schemas.microsoft.com/office/drawing/2014/main" val="940866186"/>
                    </a:ext>
                  </a:extLst>
                </a:gridCol>
                <a:gridCol w="631812">
                  <a:extLst>
                    <a:ext uri="{9D8B030D-6E8A-4147-A177-3AD203B41FA5}">
                      <a16:colId xmlns:a16="http://schemas.microsoft.com/office/drawing/2014/main" val="3961719267"/>
                    </a:ext>
                  </a:extLst>
                </a:gridCol>
              </a:tblGrid>
              <a:tr h="257062">
                <a:tc>
                  <a:txBody>
                    <a:bodyPr/>
                    <a:lstStyle/>
                    <a:p>
                      <a:pPr algn="ctr" rtl="0" fontAlgn="b"/>
                      <a:endParaRPr lang="en-US"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Total</a:t>
                      </a:r>
                    </a:p>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Often Happens </a:t>
                      </a:r>
                    </a:p>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Visible Minority*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LGB2S &amp;</a:t>
                      </a:r>
                    </a:p>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Non-Binary/</a:t>
                      </a:r>
                    </a:p>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Trans/</a:t>
                      </a:r>
                    </a:p>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Queer*</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ctr">
                        <a:lnSpc>
                          <a:spcPct val="80000"/>
                        </a:lnSpc>
                      </a:pP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Physical Impairment*</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lnSpc>
                          <a:spcPct val="80000"/>
                        </a:lnSpc>
                      </a:pP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Mental Impairment &amp;</a:t>
                      </a:r>
                    </a:p>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Mood Disorder*</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Chronic Pain*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gridSpan="5">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Ethnicity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gridSpan="3">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People in the Organization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rowSpan="2">
                  <a:txBody>
                    <a:bodyPr/>
                    <a:lstStyle/>
                    <a:p>
                      <a:pPr algn="ctr" rtl="0" fontAlgn="ctr">
                        <a:lnSpc>
                          <a:spcPct val="80000"/>
                        </a:lnSpc>
                      </a:pP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Unionized Position*</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8075833"/>
                  </a:ext>
                </a:extLst>
              </a:tr>
              <a:tr h="257062">
                <a:tc>
                  <a:txBody>
                    <a:bodyPr/>
                    <a:lstStyle/>
                    <a:p>
                      <a:pPr algn="ctr" rtl="0" fontAlgn="b"/>
                      <a:endParaRPr lang="en-US"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b"/>
                      <a:r>
                        <a:rPr lang="en-US" sz="800" b="1" i="0" u="none" strike="noStrike" dirty="0">
                          <a:solidFill>
                            <a:srgbClr val="404040"/>
                          </a:solidFill>
                          <a:effectLst/>
                          <a:latin typeface="Source Sans Pro" panose="020B0503030403020204" pitchFamily="34" charset="0"/>
                        </a:rPr>
                        <a:t>TOTAL</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dirty="0">
                          <a:effectLst/>
                        </a:rPr>
                        <a:t>Visible Minority*</a:t>
                      </a: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dirty="0">
                          <a:effectLst/>
                        </a:rPr>
                        <a:t>LGB2S*</a:t>
                      </a: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ctr"/>
                      <a:r>
                        <a:rPr lang="en-CA" sz="800" b="1" u="none" strike="noStrike" kern="1200" dirty="0">
                          <a:solidFill>
                            <a:schemeClr val="dk1"/>
                          </a:solidFill>
                          <a:effectLst/>
                          <a:latin typeface="+mn-lt"/>
                          <a:ea typeface="+mn-ea"/>
                          <a:cs typeface="+mn-cs"/>
                        </a:rPr>
                        <a:t>Physical Impairment*</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kern="1200" dirty="0">
                          <a:solidFill>
                            <a:schemeClr val="dk1"/>
                          </a:solidFill>
                          <a:effectLst/>
                          <a:latin typeface="+mn-lt"/>
                          <a:ea typeface="+mn-ea"/>
                          <a:cs typeface="+mn-cs"/>
                        </a:rPr>
                        <a:t>Mental Impairment*</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dirty="0">
                          <a:effectLst/>
                        </a:rPr>
                        <a:t>Chronic Pain*</a:t>
                      </a: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Black</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East Asian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South Asian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Other Visible Minority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No Visible Minority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Less than 100</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101-500</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501+</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vMerge="1">
                  <a:txBody>
                    <a:bodyPr/>
                    <a:lstStyle/>
                    <a:p>
                      <a:pPr algn="ctr" rtl="0" fontAlgn="ctr"/>
                      <a:r>
                        <a:rPr lang="en-CA" sz="800" b="1" u="none" strike="noStrike" kern="1200" dirty="0">
                          <a:solidFill>
                            <a:schemeClr val="dk1"/>
                          </a:solidFill>
                          <a:effectLst/>
                          <a:latin typeface="+mn-lt"/>
                          <a:ea typeface="+mn-ea"/>
                          <a:cs typeface="+mn-cs"/>
                        </a:rPr>
                        <a:t>Unionized position (SCR13)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761512024"/>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Total</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2181296648"/>
                  </a:ext>
                </a:extLst>
              </a:tr>
              <a:tr h="257062">
                <a:tc>
                  <a:txBody>
                    <a:bodyPr/>
                    <a:lstStyle/>
                    <a:p>
                      <a:pPr algn="r" fontAlgn="base">
                        <a:lnSpc>
                          <a:spcPct val="70000"/>
                        </a:lnSpc>
                      </a:pP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475803078"/>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Engagement</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70%</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65%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75%</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69%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71%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71%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71%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71%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71%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3891590695"/>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Involvement and Influence </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60%</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60%</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60%</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1188515873"/>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Civility and Respect</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52%</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3760665594"/>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Clear Leadership and Expectations</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52%</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2208731491"/>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Protection of Physical Safety</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61%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61%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1280765761"/>
                  </a:ext>
                </a:extLst>
              </a:tr>
              <a:tr h="257062">
                <a:tc>
                  <a:txBody>
                    <a:bodyPr/>
                    <a:lstStyle/>
                    <a:p>
                      <a:pPr algn="r" fontAlgn="base">
                        <a:lnSpc>
                          <a:spcPct val="70000"/>
                        </a:lnSpc>
                      </a:pPr>
                      <a:r>
                        <a:rPr lang="en-US" sz="900" dirty="0">
                          <a:solidFill>
                            <a:schemeClr val="tx1">
                              <a:lumMod val="75000"/>
                              <a:lumOff val="25000"/>
                            </a:schemeClr>
                          </a:solidFill>
                          <a:effectLst/>
                          <a:latin typeface="Source Sans Pro" panose="020B0503030403020204" pitchFamily="34" charset="0"/>
                          <a:ea typeface="Source Sans Pro" panose="020B0503030403020204" pitchFamily="34" charset="0"/>
                        </a:rPr>
                        <a:t>Organizational Culture</a:t>
                      </a:r>
                      <a:endPar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3994674742"/>
                  </a:ext>
                </a:extLst>
              </a:tr>
              <a:tr h="257062">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Workload Management </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55%</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65%</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53%</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337072591"/>
                  </a:ext>
                </a:extLst>
              </a:tr>
              <a:tr h="257062">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Psychological Competencies and Demands</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55%</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52%</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3326682302"/>
                  </a:ext>
                </a:extLst>
              </a:tr>
              <a:tr h="257062">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Recognition and Reward</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62%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2826964521"/>
                  </a:ext>
                </a:extLst>
              </a:tr>
              <a:tr h="316829">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Psychological Protection</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55%</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1596230610"/>
                  </a:ext>
                </a:extLst>
              </a:tr>
              <a:tr h="257062">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Growth and Development</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52%</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54%</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57%</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a:solidFill>
                            <a:schemeClr val="tx1">
                              <a:lumMod val="75000"/>
                              <a:lumOff val="25000"/>
                            </a:schemeClr>
                          </a:solidFill>
                          <a:effectLst/>
                        </a:rPr>
                        <a:t>53%</a:t>
                      </a:r>
                      <a:endParaRPr lang="en-CA"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265987265"/>
                  </a:ext>
                </a:extLst>
              </a:tr>
              <a:tr h="257062">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Balance</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44%</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39%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40%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53%</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60%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47%</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chemeClr val="tx1">
                              <a:lumMod val="75000"/>
                              <a:lumOff val="25000"/>
                            </a:schemeClr>
                          </a:solidFill>
                          <a:effectLst/>
                          <a:latin typeface="Calibri" panose="020F0502020204030204" pitchFamily="34" charset="0"/>
                        </a:rPr>
                        <a:t>49%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45%</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2298500883"/>
                  </a:ext>
                </a:extLst>
              </a:tr>
              <a:tr h="257062">
                <a:tc>
                  <a:txBody>
                    <a:bodyPr/>
                    <a:lstStyle/>
                    <a:p>
                      <a:pPr algn="r" fontAlgn="base">
                        <a:lnSpc>
                          <a:spcPct val="70000"/>
                        </a:lnSpc>
                      </a:pPr>
                      <a:r>
                        <a:rPr lang="en-CA" sz="900" dirty="0">
                          <a:solidFill>
                            <a:schemeClr val="tx1">
                              <a:lumMod val="75000"/>
                              <a:lumOff val="25000"/>
                            </a:schemeClr>
                          </a:solidFill>
                          <a:effectLst/>
                          <a:latin typeface="Source Sans Pro" panose="020B0503030403020204" pitchFamily="34" charset="0"/>
                          <a:ea typeface="Source Sans Pro" panose="020B0503030403020204" pitchFamily="34" charset="0"/>
                        </a:rPr>
                        <a:t>Psychological and Social Support</a:t>
                      </a: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41%</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US" sz="1100" b="0" i="0" u="none" strike="noStrike" dirty="0">
                          <a:solidFill>
                            <a:schemeClr val="tx1">
                              <a:lumMod val="75000"/>
                              <a:lumOff val="25000"/>
                            </a:schemeClr>
                          </a:solidFill>
                          <a:effectLst/>
                          <a:latin typeface="Calibri" panose="020F0502020204030204" pitchFamily="34" charset="0"/>
                        </a:rPr>
                        <a:t>40%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38%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u="none" strike="noStrike" dirty="0">
                          <a:solidFill>
                            <a:schemeClr val="tx1">
                              <a:lumMod val="75000"/>
                              <a:lumOff val="25000"/>
                            </a:schemeClr>
                          </a:solidFill>
                          <a:effectLst/>
                        </a:rPr>
                        <a:t>56%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59%</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48%</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u="none" strike="noStrike" dirty="0">
                          <a:solidFill>
                            <a:schemeClr val="tx1">
                              <a:lumMod val="75000"/>
                              <a:lumOff val="25000"/>
                            </a:schemeClr>
                          </a:solidFill>
                          <a:effectLst/>
                        </a:rPr>
                        <a:t>46%</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42%</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930731802"/>
                  </a:ext>
                </a:extLst>
              </a:tr>
            </a:tbl>
          </a:graphicData>
        </a:graphic>
      </p:graphicFrame>
      <p:grpSp>
        <p:nvGrpSpPr>
          <p:cNvPr id="17" name="Group 16">
            <a:extLst>
              <a:ext uri="{FF2B5EF4-FFF2-40B4-BE49-F238E27FC236}">
                <a16:creationId xmlns:a16="http://schemas.microsoft.com/office/drawing/2014/main" id="{E5CD9A0E-F8E3-4256-8DC4-AF39E146E3BF}"/>
              </a:ext>
            </a:extLst>
          </p:cNvPr>
          <p:cNvGrpSpPr/>
          <p:nvPr/>
        </p:nvGrpSpPr>
        <p:grpSpPr>
          <a:xfrm>
            <a:off x="4354686" y="664541"/>
            <a:ext cx="1741314" cy="644753"/>
            <a:chOff x="217026" y="2020347"/>
            <a:chExt cx="1741314" cy="722853"/>
          </a:xfrm>
        </p:grpSpPr>
        <p:sp>
          <p:nvSpPr>
            <p:cNvPr id="18" name="Rectangle 17">
              <a:extLst>
                <a:ext uri="{FF2B5EF4-FFF2-40B4-BE49-F238E27FC236}">
                  <a16:creationId xmlns:a16="http://schemas.microsoft.com/office/drawing/2014/main" id="{0DFC0FDC-EBDF-4D51-BAA5-A8267B70BB05}"/>
                </a:ext>
              </a:extLst>
            </p:cNvPr>
            <p:cNvSpPr/>
            <p:nvPr/>
          </p:nvSpPr>
          <p:spPr>
            <a:xfrm>
              <a:off x="217026" y="2020347"/>
              <a:ext cx="1741314" cy="7228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a:p>
              <a:pPr algn="ctr"/>
              <a:r>
                <a:rPr lang="en-US" sz="700" dirty="0">
                  <a:solidFill>
                    <a:schemeClr val="tx1"/>
                  </a:solidFill>
                </a:rPr>
                <a:t>Significantly higher than 2 other </a:t>
              </a:r>
            </a:p>
            <a:p>
              <a:pPr algn="ctr"/>
              <a:r>
                <a:rPr lang="en-US" sz="700" dirty="0">
                  <a:solidFill>
                    <a:schemeClr val="tx1"/>
                  </a:solidFill>
                </a:rPr>
                <a:t>breaks</a:t>
              </a:r>
            </a:p>
            <a:p>
              <a:pPr algn="ctr"/>
              <a:r>
                <a:rPr lang="en-US" sz="700" b="0" i="0" u="none" strike="noStrike" dirty="0">
                  <a:solidFill>
                    <a:srgbClr val="404040"/>
                  </a:solidFill>
                  <a:effectLst/>
                  <a:latin typeface="Source Sans Pro" panose="020B0503030403020204" pitchFamily="34" charset="0"/>
                </a:rPr>
                <a:t>Significantly lower than 2 other </a:t>
              </a:r>
            </a:p>
            <a:p>
              <a:pPr algn="ctr"/>
              <a:r>
                <a:rPr lang="en-US" sz="700" b="0" i="0" u="none" strike="noStrike" dirty="0">
                  <a:solidFill>
                    <a:srgbClr val="404040"/>
                  </a:solidFill>
                  <a:effectLst/>
                  <a:latin typeface="Source Sans Pro" panose="020B0503030403020204" pitchFamily="34" charset="0"/>
                </a:rPr>
                <a:t>breaks</a:t>
              </a:r>
            </a:p>
          </p:txBody>
        </p:sp>
        <p:sp>
          <p:nvSpPr>
            <p:cNvPr id="19" name="Rectangle 18">
              <a:extLst>
                <a:ext uri="{FF2B5EF4-FFF2-40B4-BE49-F238E27FC236}">
                  <a16:creationId xmlns:a16="http://schemas.microsoft.com/office/drawing/2014/main" id="{6C2EFAF3-D078-4435-825D-4D3A87BCA44F}"/>
                </a:ext>
              </a:extLst>
            </p:cNvPr>
            <p:cNvSpPr/>
            <p:nvPr/>
          </p:nvSpPr>
          <p:spPr>
            <a:xfrm>
              <a:off x="277200" y="2185594"/>
              <a:ext cx="190500" cy="1447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D53219FC-35AD-4276-A51D-7F0D83060A05}"/>
                </a:ext>
              </a:extLst>
            </p:cNvPr>
            <p:cNvSpPr/>
            <p:nvPr/>
          </p:nvSpPr>
          <p:spPr>
            <a:xfrm>
              <a:off x="277200" y="2448000"/>
              <a:ext cx="190500" cy="1447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01BB1343-DB2F-41B5-885A-45DA5610481A}"/>
              </a:ext>
            </a:extLst>
          </p:cNvPr>
          <p:cNvSpPr txBox="1"/>
          <p:nvPr/>
        </p:nvSpPr>
        <p:spPr>
          <a:xfrm>
            <a:off x="6272310" y="1032295"/>
            <a:ext cx="3473042" cy="276999"/>
          </a:xfrm>
          <a:prstGeom prst="rect">
            <a:avLst/>
          </a:prstGeom>
          <a:noFill/>
        </p:spPr>
        <p:txBody>
          <a:bodyPr wrap="square" rtlCol="0">
            <a:spAutoFit/>
          </a:bodyPr>
          <a:lstStyle/>
          <a:p>
            <a:r>
              <a:rPr lang="en-US" sz="1200" b="1" dirty="0"/>
              <a:t>High Ratings by Sub-Category </a:t>
            </a:r>
            <a:endParaRPr lang="en-CA" sz="1200" b="1" dirty="0"/>
          </a:p>
        </p:txBody>
      </p:sp>
    </p:spTree>
    <p:extLst>
      <p:ext uri="{BB962C8B-B14F-4D97-AF65-F5344CB8AC3E}">
        <p14:creationId xmlns:p14="http://schemas.microsoft.com/office/powerpoint/2010/main" val="185209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FF9BD-CD71-4AEA-B66D-EF6621E8056B}"/>
              </a:ext>
            </a:extLst>
          </p:cNvPr>
          <p:cNvSpPr>
            <a:spLocks noGrp="1"/>
          </p:cNvSpPr>
          <p:nvPr>
            <p:ph type="body" sz="quarter" idx="15"/>
          </p:nvPr>
        </p:nvSpPr>
        <p:spPr>
          <a:xfrm>
            <a:off x="238993" y="6629400"/>
            <a:ext cx="10431357" cy="228600"/>
          </a:xfrm>
        </p:spPr>
        <p:txBody>
          <a:bodyPr/>
          <a:lstStyle/>
          <a:p>
            <a:r>
              <a:rPr lang="en-US" dirty="0"/>
              <a:t>Q6: I feel burned-out at work </a:t>
            </a:r>
            <a:r>
              <a:rPr lang="en-US" i="1" dirty="0">
                <a:solidFill>
                  <a:srgbClr val="6C6E6E"/>
                </a:solidFill>
                <a:latin typeface="Source Sans Pro" panose="020B0503030403020204" pitchFamily="34" charset="0"/>
                <a:ea typeface="Source Sans Pro" panose="020B0503030403020204" pitchFamily="34" charset="0"/>
              </a:rPr>
              <a:t>Base: (</a:t>
            </a:r>
            <a:r>
              <a:rPr lang="en-US" b="1" i="1" dirty="0">
                <a:solidFill>
                  <a:srgbClr val="6C6E6E"/>
                </a:solidFill>
                <a:latin typeface="Source Sans Pro" panose="020B0503030403020204" pitchFamily="34" charset="0"/>
                <a:ea typeface="Source Sans Pro" panose="020B0503030403020204" pitchFamily="34" charset="0"/>
              </a:rPr>
              <a:t>Total</a:t>
            </a:r>
            <a:r>
              <a:rPr lang="en-US" i="1" dirty="0">
                <a:solidFill>
                  <a:srgbClr val="6C6E6E"/>
                </a:solidFill>
                <a:latin typeface="Source Sans Pro" panose="020B0503030403020204" pitchFamily="34" charset="0"/>
                <a:ea typeface="Source Sans Pro" panose="020B0503030403020204" pitchFamily="34" charset="0"/>
              </a:rPr>
              <a:t> n=5,510)</a:t>
            </a:r>
            <a:endParaRPr lang="en-US" dirty="0"/>
          </a:p>
        </p:txBody>
      </p:sp>
      <p:sp>
        <p:nvSpPr>
          <p:cNvPr id="3" name="Text Placeholder 2">
            <a:extLst>
              <a:ext uri="{FF2B5EF4-FFF2-40B4-BE49-F238E27FC236}">
                <a16:creationId xmlns:a16="http://schemas.microsoft.com/office/drawing/2014/main" id="{C8CA9F7C-5CF1-4795-AD91-FD5D029DE12D}"/>
              </a:ext>
            </a:extLst>
          </p:cNvPr>
          <p:cNvSpPr>
            <a:spLocks noGrp="1"/>
          </p:cNvSpPr>
          <p:nvPr>
            <p:ph type="body" sz="quarter" idx="16"/>
          </p:nvPr>
        </p:nvSpPr>
        <p:spPr>
          <a:xfrm>
            <a:off x="562633" y="1564444"/>
            <a:ext cx="10515600" cy="829971"/>
          </a:xfrm>
        </p:spPr>
        <p:txBody>
          <a:bodyPr/>
          <a:lstStyle/>
          <a:p>
            <a:r>
              <a:rPr lang="en-US" sz="1100" dirty="0">
                <a:solidFill>
                  <a:schemeClr val="tx1"/>
                </a:solidFill>
              </a:rPr>
              <a:t>Burnout is highest among younger women, particularly in managerial or unionized positions and who work for larger organizations. It is particularly prevalent among visible minorities, members of the LGBTQ2S+ community, those with a mental impairment/mood disorder or chronic pain.  </a:t>
            </a:r>
            <a:r>
              <a:rPr lang="en-US" sz="1100">
                <a:solidFill>
                  <a:schemeClr val="tx1"/>
                </a:solidFill>
              </a:rPr>
              <a:t>Burnout </a:t>
            </a:r>
            <a:r>
              <a:rPr lang="en-US" sz="1100" dirty="0">
                <a:solidFill>
                  <a:schemeClr val="tx1"/>
                </a:solidFill>
              </a:rPr>
              <a:t>is lowest in Quebec, but similar in other regions of the country.</a:t>
            </a:r>
          </a:p>
          <a:p>
            <a:r>
              <a:rPr lang="en-US" sz="1100" dirty="0">
                <a:solidFill>
                  <a:schemeClr val="tx1"/>
                </a:solidFill>
              </a:rPr>
              <a:t>Burnout is highest in the healthcare profession, particularly among nurses and mental health providers.</a:t>
            </a:r>
            <a:endParaRPr lang="en-CA" sz="1100" dirty="0">
              <a:solidFill>
                <a:schemeClr val="tx1"/>
              </a:solidFill>
            </a:endParaRPr>
          </a:p>
        </p:txBody>
      </p:sp>
      <p:sp>
        <p:nvSpPr>
          <p:cNvPr id="4" name="Title 3">
            <a:extLst>
              <a:ext uri="{FF2B5EF4-FFF2-40B4-BE49-F238E27FC236}">
                <a16:creationId xmlns:a16="http://schemas.microsoft.com/office/drawing/2014/main" id="{BDADDCFB-F74C-472F-A635-B31D8C58E543}"/>
              </a:ext>
            </a:extLst>
          </p:cNvPr>
          <p:cNvSpPr>
            <a:spLocks noGrp="1"/>
          </p:cNvSpPr>
          <p:nvPr>
            <p:ph type="title"/>
          </p:nvPr>
        </p:nvSpPr>
        <p:spPr>
          <a:xfrm>
            <a:off x="432000" y="504000"/>
            <a:ext cx="8238688" cy="1094988"/>
          </a:xfrm>
        </p:spPr>
        <p:txBody>
          <a:bodyPr/>
          <a:lstStyle/>
          <a:p>
            <a:r>
              <a:rPr lang="en-US" sz="3200" dirty="0"/>
              <a:t>One-third of Canadians are feeling burned-out at work</a:t>
            </a:r>
            <a:endParaRPr lang="en-CA" sz="3200" dirty="0"/>
          </a:p>
        </p:txBody>
      </p:sp>
      <p:graphicFrame>
        <p:nvGraphicFramePr>
          <p:cNvPr id="7" name="Chart 6">
            <a:extLst>
              <a:ext uri="{FF2B5EF4-FFF2-40B4-BE49-F238E27FC236}">
                <a16:creationId xmlns:a16="http://schemas.microsoft.com/office/drawing/2014/main" id="{2F7D0BD5-860C-478A-A0D2-01F1EE9E586B}"/>
              </a:ext>
            </a:extLst>
          </p:cNvPr>
          <p:cNvGraphicFramePr/>
          <p:nvPr>
            <p:extLst>
              <p:ext uri="{D42A27DB-BD31-4B8C-83A1-F6EECF244321}">
                <p14:modId xmlns:p14="http://schemas.microsoft.com/office/powerpoint/2010/main" val="1770148130"/>
              </p:ext>
            </p:extLst>
          </p:nvPr>
        </p:nvGraphicFramePr>
        <p:xfrm>
          <a:off x="-304826" y="2571813"/>
          <a:ext cx="4293299" cy="28162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09651ED-138A-4E12-9499-55B2EC49B125}"/>
              </a:ext>
            </a:extLst>
          </p:cNvPr>
          <p:cNvGraphicFramePr>
            <a:graphicFrameLocks noGrp="1"/>
          </p:cNvGraphicFramePr>
          <p:nvPr>
            <p:extLst>
              <p:ext uri="{D42A27DB-BD31-4B8C-83A1-F6EECF244321}">
                <p14:modId xmlns:p14="http://schemas.microsoft.com/office/powerpoint/2010/main" val="1184964309"/>
              </p:ext>
            </p:extLst>
          </p:nvPr>
        </p:nvGraphicFramePr>
        <p:xfrm>
          <a:off x="3273135" y="2377803"/>
          <a:ext cx="8650758" cy="1153962"/>
        </p:xfrm>
        <a:graphic>
          <a:graphicData uri="http://schemas.openxmlformats.org/drawingml/2006/table">
            <a:tbl>
              <a:tblPr>
                <a:tableStyleId>{5C22544A-7EE6-4342-B048-85BDC9FD1C3A}</a:tableStyleId>
              </a:tblPr>
              <a:tblGrid>
                <a:gridCol w="957681">
                  <a:extLst>
                    <a:ext uri="{9D8B030D-6E8A-4147-A177-3AD203B41FA5}">
                      <a16:colId xmlns:a16="http://schemas.microsoft.com/office/drawing/2014/main" val="3373929500"/>
                    </a:ext>
                  </a:extLst>
                </a:gridCol>
                <a:gridCol w="400014">
                  <a:extLst>
                    <a:ext uri="{9D8B030D-6E8A-4147-A177-3AD203B41FA5}">
                      <a16:colId xmlns:a16="http://schemas.microsoft.com/office/drawing/2014/main" val="1712883834"/>
                    </a:ext>
                  </a:extLst>
                </a:gridCol>
                <a:gridCol w="466683">
                  <a:extLst>
                    <a:ext uri="{9D8B030D-6E8A-4147-A177-3AD203B41FA5}">
                      <a16:colId xmlns:a16="http://schemas.microsoft.com/office/drawing/2014/main" val="1954444295"/>
                    </a:ext>
                  </a:extLst>
                </a:gridCol>
                <a:gridCol w="451867">
                  <a:extLst>
                    <a:ext uri="{9D8B030D-6E8A-4147-A177-3AD203B41FA5}">
                      <a16:colId xmlns:a16="http://schemas.microsoft.com/office/drawing/2014/main" val="3640353486"/>
                    </a:ext>
                  </a:extLst>
                </a:gridCol>
                <a:gridCol w="444461">
                  <a:extLst>
                    <a:ext uri="{9D8B030D-6E8A-4147-A177-3AD203B41FA5}">
                      <a16:colId xmlns:a16="http://schemas.microsoft.com/office/drawing/2014/main" val="3012399786"/>
                    </a:ext>
                  </a:extLst>
                </a:gridCol>
                <a:gridCol w="444461">
                  <a:extLst>
                    <a:ext uri="{9D8B030D-6E8A-4147-A177-3AD203B41FA5}">
                      <a16:colId xmlns:a16="http://schemas.microsoft.com/office/drawing/2014/main" val="1673589046"/>
                    </a:ext>
                  </a:extLst>
                </a:gridCol>
                <a:gridCol w="370384">
                  <a:extLst>
                    <a:ext uri="{9D8B030D-6E8A-4147-A177-3AD203B41FA5}">
                      <a16:colId xmlns:a16="http://schemas.microsoft.com/office/drawing/2014/main" val="918684736"/>
                    </a:ext>
                  </a:extLst>
                </a:gridCol>
                <a:gridCol w="281491">
                  <a:extLst>
                    <a:ext uri="{9D8B030D-6E8A-4147-A177-3AD203B41FA5}">
                      <a16:colId xmlns:a16="http://schemas.microsoft.com/office/drawing/2014/main" val="2056490534"/>
                    </a:ext>
                  </a:extLst>
                </a:gridCol>
                <a:gridCol w="392606">
                  <a:extLst>
                    <a:ext uri="{9D8B030D-6E8A-4147-A177-3AD203B41FA5}">
                      <a16:colId xmlns:a16="http://schemas.microsoft.com/office/drawing/2014/main" val="1960399718"/>
                    </a:ext>
                  </a:extLst>
                </a:gridCol>
                <a:gridCol w="355568">
                  <a:extLst>
                    <a:ext uri="{9D8B030D-6E8A-4147-A177-3AD203B41FA5}">
                      <a16:colId xmlns:a16="http://schemas.microsoft.com/office/drawing/2014/main" val="3991161735"/>
                    </a:ext>
                  </a:extLst>
                </a:gridCol>
                <a:gridCol w="303715">
                  <a:extLst>
                    <a:ext uri="{9D8B030D-6E8A-4147-A177-3AD203B41FA5}">
                      <a16:colId xmlns:a16="http://schemas.microsoft.com/office/drawing/2014/main" val="694269525"/>
                    </a:ext>
                  </a:extLst>
                </a:gridCol>
                <a:gridCol w="340753">
                  <a:extLst>
                    <a:ext uri="{9D8B030D-6E8A-4147-A177-3AD203B41FA5}">
                      <a16:colId xmlns:a16="http://schemas.microsoft.com/office/drawing/2014/main" val="489636164"/>
                    </a:ext>
                  </a:extLst>
                </a:gridCol>
                <a:gridCol w="525943">
                  <a:extLst>
                    <a:ext uri="{9D8B030D-6E8A-4147-A177-3AD203B41FA5}">
                      <a16:colId xmlns:a16="http://schemas.microsoft.com/office/drawing/2014/main" val="1476872789"/>
                    </a:ext>
                  </a:extLst>
                </a:gridCol>
                <a:gridCol w="511129">
                  <a:extLst>
                    <a:ext uri="{9D8B030D-6E8A-4147-A177-3AD203B41FA5}">
                      <a16:colId xmlns:a16="http://schemas.microsoft.com/office/drawing/2014/main" val="2779243990"/>
                    </a:ext>
                  </a:extLst>
                </a:gridCol>
                <a:gridCol w="481499">
                  <a:extLst>
                    <a:ext uri="{9D8B030D-6E8A-4147-A177-3AD203B41FA5}">
                      <a16:colId xmlns:a16="http://schemas.microsoft.com/office/drawing/2014/main" val="3719145113"/>
                    </a:ext>
                  </a:extLst>
                </a:gridCol>
                <a:gridCol w="555576">
                  <a:extLst>
                    <a:ext uri="{9D8B030D-6E8A-4147-A177-3AD203B41FA5}">
                      <a16:colId xmlns:a16="http://schemas.microsoft.com/office/drawing/2014/main" val="3499321609"/>
                    </a:ext>
                  </a:extLst>
                </a:gridCol>
                <a:gridCol w="570390">
                  <a:extLst>
                    <a:ext uri="{9D8B030D-6E8A-4147-A177-3AD203B41FA5}">
                      <a16:colId xmlns:a16="http://schemas.microsoft.com/office/drawing/2014/main" val="1152012769"/>
                    </a:ext>
                  </a:extLst>
                </a:gridCol>
                <a:gridCol w="348160">
                  <a:extLst>
                    <a:ext uri="{9D8B030D-6E8A-4147-A177-3AD203B41FA5}">
                      <a16:colId xmlns:a16="http://schemas.microsoft.com/office/drawing/2014/main" val="3598871682"/>
                    </a:ext>
                  </a:extLst>
                </a:gridCol>
                <a:gridCol w="448377">
                  <a:extLst>
                    <a:ext uri="{9D8B030D-6E8A-4147-A177-3AD203B41FA5}">
                      <a16:colId xmlns:a16="http://schemas.microsoft.com/office/drawing/2014/main" val="2307399671"/>
                    </a:ext>
                  </a:extLst>
                </a:gridCol>
              </a:tblGrid>
              <a:tr h="204659">
                <a:tc>
                  <a:txBody>
                    <a:bodyPr/>
                    <a:lstStyle/>
                    <a:p>
                      <a:pPr algn="ctr" rtl="0" fontAlgn="b">
                        <a:lnSpc>
                          <a:spcPct val="80000"/>
                        </a:lnSpc>
                      </a:pPr>
                      <a:endParaRPr lang="en-CA" sz="10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Age</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rowSpan="2">
                  <a:txBody>
                    <a:bodyPr/>
                    <a:lstStyle/>
                    <a:p>
                      <a:pPr algn="ctr" rtl="0" fontAlgn="ctr">
                        <a:lnSpc>
                          <a:spcPct val="80000"/>
                        </a:lnSpc>
                      </a:pPr>
                      <a:r>
                        <a:rPr lang="en-US"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Manager</a:t>
                      </a:r>
                      <a:endPar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ctr">
                        <a:lnSpc>
                          <a:spcPct val="80000"/>
                        </a:lnSpc>
                      </a:pP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Not Manager</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gridSpan="6">
                  <a:txBody>
                    <a:bodyPr/>
                    <a:lstStyle/>
                    <a:p>
                      <a:pPr algn="ctr" rtl="0" fontAlgn="b">
                        <a:lnSpc>
                          <a:spcPct val="80000"/>
                        </a:lnSpc>
                      </a:pPr>
                      <a:r>
                        <a:rPr lang="en-US"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Region</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gridSpan="7">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Industry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530275528"/>
                  </a:ext>
                </a:extLst>
              </a:tr>
              <a:tr h="474113">
                <a:tc>
                  <a:txBody>
                    <a:bodyPr/>
                    <a:lstStyle/>
                    <a:p>
                      <a:pPr algn="ctr" rtl="0" fontAlgn="b">
                        <a:lnSpc>
                          <a:spcPct val="80000"/>
                        </a:lnSpc>
                      </a:pP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18-34</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35-54</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55+</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vMerge="1">
                  <a:txBody>
                    <a:bodyPr/>
                    <a:lstStyle/>
                    <a:p>
                      <a:endParaRPr lang="en-CA"/>
                    </a:p>
                  </a:txBody>
                  <a:tcPr/>
                </a:tc>
                <a:tc vMerge="1">
                  <a:txBody>
                    <a:bodyPr/>
                    <a:lstStyle/>
                    <a:p>
                      <a:pPr algn="ctr" rtl="0" fontAlgn="ctr"/>
                      <a:r>
                        <a:rPr lang="en-CA" sz="800" b="1" u="none" strike="noStrike" kern="1200" dirty="0" err="1">
                          <a:solidFill>
                            <a:schemeClr val="dk1"/>
                          </a:solidFill>
                          <a:effectLst/>
                          <a:latin typeface="+mn-lt"/>
                          <a:ea typeface="+mn-ea"/>
                          <a:cs typeface="+mn-cs"/>
                        </a:rPr>
                        <a:t>Mngr</a:t>
                      </a:r>
                      <a:endParaRPr lang="en-CA" sz="800" b="1" u="none" strike="noStrike" kern="1200" dirty="0">
                        <a:solidFill>
                          <a:schemeClr val="dk1"/>
                        </a:solidFill>
                        <a:effectLst/>
                        <a:latin typeface="+mn-lt"/>
                        <a:ea typeface="+mn-ea"/>
                        <a:cs typeface="+mn-cs"/>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rtl="0" fontAlgn="b">
                        <a:lnSpc>
                          <a:spcPct val="80000"/>
                        </a:lnSpc>
                      </a:pP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BC</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AB</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PR</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QC</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ATL</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Health and Patient care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First Responders</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Education and Childcare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Finance, Legal and Insurance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err="1">
                          <a:solidFill>
                            <a:schemeClr val="tx1">
                              <a:lumMod val="75000"/>
                              <a:lumOff val="25000"/>
                            </a:schemeClr>
                          </a:solidFill>
                          <a:effectLst/>
                          <a:latin typeface="Source Sans Pro" panose="020B0503030403020204" pitchFamily="34" charset="0"/>
                          <a:ea typeface="Source Sans Pro" panose="020B0503030403020204" pitchFamily="34" charset="0"/>
                        </a:rPr>
                        <a:t>Manufac-turing</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Transportation</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Retail Trade</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1512024"/>
                  </a:ext>
                </a:extLst>
              </a:tr>
              <a:tr h="475190">
                <a:tc>
                  <a:txBody>
                    <a:bodyPr/>
                    <a:lstStyle/>
                    <a:p>
                      <a:pPr algn="r" fontAlgn="base">
                        <a:lnSpc>
                          <a:spcPct val="80000"/>
                        </a:lnSpc>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Experiencing Burnout</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41%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36%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24%</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lnSpc>
                          <a:spcPct val="80000"/>
                        </a:lnSpc>
                      </a:pPr>
                      <a:r>
                        <a:rPr lang="en-US" sz="1100" b="0" i="0" u="none" strike="noStrike" dirty="0">
                          <a:solidFill>
                            <a:schemeClr val="tx1">
                              <a:lumMod val="75000"/>
                              <a:lumOff val="25000"/>
                            </a:schemeClr>
                          </a:solidFill>
                          <a:effectLst/>
                          <a:latin typeface="Calibri" panose="020F0502020204030204" pitchFamily="34" charset="0"/>
                        </a:rPr>
                        <a:t>40%</a:t>
                      </a:r>
                      <a:endParaRPr lang="en-CA"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33%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35%</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38%</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38%</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rgbClr val="000000"/>
                          </a:solidFill>
                          <a:effectLst/>
                          <a:latin typeface="Calibri" panose="020F0502020204030204" pitchFamily="34" charset="0"/>
                        </a:rPr>
                        <a:t>36%</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31%</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b="0" i="0" u="none" strike="noStrike" dirty="0">
                          <a:solidFill>
                            <a:srgbClr val="000000"/>
                          </a:solidFill>
                          <a:effectLst/>
                          <a:latin typeface="Calibri" panose="020F0502020204030204" pitchFamily="34" charset="0"/>
                        </a:rPr>
                        <a:t>35%</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53%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rgbClr val="000000"/>
                          </a:solidFill>
                          <a:effectLst/>
                          <a:latin typeface="Calibri" panose="020F0502020204030204" pitchFamily="34" charset="0"/>
                        </a:rPr>
                        <a:t>36%</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rgbClr val="000000"/>
                          </a:solidFill>
                          <a:effectLst/>
                          <a:latin typeface="Calibri" panose="020F0502020204030204" pitchFamily="34" charset="0"/>
                        </a:rPr>
                        <a:t>38%</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rgbClr val="000000"/>
                          </a:solidFill>
                          <a:effectLst/>
                          <a:latin typeface="Calibri" panose="020F0502020204030204" pitchFamily="34" charset="0"/>
                        </a:rPr>
                        <a:t>39%</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rgbClr val="000000"/>
                          </a:solidFill>
                          <a:effectLst/>
                          <a:latin typeface="Calibri" panose="020F0502020204030204" pitchFamily="34" charset="0"/>
                        </a:rPr>
                        <a:t>32%</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rgbClr val="000000"/>
                          </a:solidFill>
                          <a:effectLst/>
                          <a:latin typeface="Calibri" panose="020F0502020204030204" pitchFamily="34" charset="0"/>
                        </a:rPr>
                        <a:t>40%</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33%</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516049946"/>
                  </a:ext>
                </a:extLst>
              </a:tr>
            </a:tbl>
          </a:graphicData>
        </a:graphic>
      </p:graphicFrame>
      <p:graphicFrame>
        <p:nvGraphicFramePr>
          <p:cNvPr id="9" name="Table 8">
            <a:extLst>
              <a:ext uri="{FF2B5EF4-FFF2-40B4-BE49-F238E27FC236}">
                <a16:creationId xmlns:a16="http://schemas.microsoft.com/office/drawing/2014/main" id="{F2321A82-C169-40AD-AA4E-0ECF24CE04A3}"/>
              </a:ext>
            </a:extLst>
          </p:cNvPr>
          <p:cNvGraphicFramePr>
            <a:graphicFrameLocks noGrp="1"/>
          </p:cNvGraphicFramePr>
          <p:nvPr>
            <p:extLst>
              <p:ext uri="{D42A27DB-BD31-4B8C-83A1-F6EECF244321}">
                <p14:modId xmlns:p14="http://schemas.microsoft.com/office/powerpoint/2010/main" val="2966448513"/>
              </p:ext>
            </p:extLst>
          </p:nvPr>
        </p:nvGraphicFramePr>
        <p:xfrm>
          <a:off x="3128814" y="5299487"/>
          <a:ext cx="8224986" cy="1032149"/>
        </p:xfrm>
        <a:graphic>
          <a:graphicData uri="http://schemas.openxmlformats.org/drawingml/2006/table">
            <a:tbl>
              <a:tblPr>
                <a:tableStyleId>{5C22544A-7EE6-4342-B048-85BDC9FD1C3A}</a:tableStyleId>
              </a:tblPr>
              <a:tblGrid>
                <a:gridCol w="1002471">
                  <a:extLst>
                    <a:ext uri="{9D8B030D-6E8A-4147-A177-3AD203B41FA5}">
                      <a16:colId xmlns:a16="http://schemas.microsoft.com/office/drawing/2014/main" val="2653668363"/>
                    </a:ext>
                  </a:extLst>
                </a:gridCol>
                <a:gridCol w="554212">
                  <a:extLst>
                    <a:ext uri="{9D8B030D-6E8A-4147-A177-3AD203B41FA5}">
                      <a16:colId xmlns:a16="http://schemas.microsoft.com/office/drawing/2014/main" val="1712883834"/>
                    </a:ext>
                  </a:extLst>
                </a:gridCol>
                <a:gridCol w="570512">
                  <a:extLst>
                    <a:ext uri="{9D8B030D-6E8A-4147-A177-3AD203B41FA5}">
                      <a16:colId xmlns:a16="http://schemas.microsoft.com/office/drawing/2014/main" val="1954444295"/>
                    </a:ext>
                  </a:extLst>
                </a:gridCol>
                <a:gridCol w="537911">
                  <a:extLst>
                    <a:ext uri="{9D8B030D-6E8A-4147-A177-3AD203B41FA5}">
                      <a16:colId xmlns:a16="http://schemas.microsoft.com/office/drawing/2014/main" val="1673589046"/>
                    </a:ext>
                  </a:extLst>
                </a:gridCol>
                <a:gridCol w="684615">
                  <a:extLst>
                    <a:ext uri="{9D8B030D-6E8A-4147-A177-3AD203B41FA5}">
                      <a16:colId xmlns:a16="http://schemas.microsoft.com/office/drawing/2014/main" val="918684736"/>
                    </a:ext>
                  </a:extLst>
                </a:gridCol>
                <a:gridCol w="497161">
                  <a:extLst>
                    <a:ext uri="{9D8B030D-6E8A-4147-A177-3AD203B41FA5}">
                      <a16:colId xmlns:a16="http://schemas.microsoft.com/office/drawing/2014/main" val="1960399718"/>
                    </a:ext>
                  </a:extLst>
                </a:gridCol>
                <a:gridCol w="472710">
                  <a:extLst>
                    <a:ext uri="{9D8B030D-6E8A-4147-A177-3AD203B41FA5}">
                      <a16:colId xmlns:a16="http://schemas.microsoft.com/office/drawing/2014/main" val="3991161735"/>
                    </a:ext>
                  </a:extLst>
                </a:gridCol>
                <a:gridCol w="358608">
                  <a:extLst>
                    <a:ext uri="{9D8B030D-6E8A-4147-A177-3AD203B41FA5}">
                      <a16:colId xmlns:a16="http://schemas.microsoft.com/office/drawing/2014/main" val="694269525"/>
                    </a:ext>
                  </a:extLst>
                </a:gridCol>
                <a:gridCol w="407508">
                  <a:extLst>
                    <a:ext uri="{9D8B030D-6E8A-4147-A177-3AD203B41FA5}">
                      <a16:colId xmlns:a16="http://schemas.microsoft.com/office/drawing/2014/main" val="489636164"/>
                    </a:ext>
                  </a:extLst>
                </a:gridCol>
                <a:gridCol w="546062">
                  <a:extLst>
                    <a:ext uri="{9D8B030D-6E8A-4147-A177-3AD203B41FA5}">
                      <a16:colId xmlns:a16="http://schemas.microsoft.com/office/drawing/2014/main" val="1476872789"/>
                    </a:ext>
                  </a:extLst>
                </a:gridCol>
                <a:gridCol w="440109">
                  <a:extLst>
                    <a:ext uri="{9D8B030D-6E8A-4147-A177-3AD203B41FA5}">
                      <a16:colId xmlns:a16="http://schemas.microsoft.com/office/drawing/2014/main" val="2779243990"/>
                    </a:ext>
                  </a:extLst>
                </a:gridCol>
                <a:gridCol w="562361">
                  <a:extLst>
                    <a:ext uri="{9D8B030D-6E8A-4147-A177-3AD203B41FA5}">
                      <a16:colId xmlns:a16="http://schemas.microsoft.com/office/drawing/2014/main" val="2162085318"/>
                    </a:ext>
                  </a:extLst>
                </a:gridCol>
                <a:gridCol w="456410">
                  <a:extLst>
                    <a:ext uri="{9D8B030D-6E8A-4147-A177-3AD203B41FA5}">
                      <a16:colId xmlns:a16="http://schemas.microsoft.com/office/drawing/2014/main" val="2072923771"/>
                    </a:ext>
                  </a:extLst>
                </a:gridCol>
                <a:gridCol w="431959">
                  <a:extLst>
                    <a:ext uri="{9D8B030D-6E8A-4147-A177-3AD203B41FA5}">
                      <a16:colId xmlns:a16="http://schemas.microsoft.com/office/drawing/2014/main" val="940866186"/>
                    </a:ext>
                  </a:extLst>
                </a:gridCol>
                <a:gridCol w="702377">
                  <a:extLst>
                    <a:ext uri="{9D8B030D-6E8A-4147-A177-3AD203B41FA5}">
                      <a16:colId xmlns:a16="http://schemas.microsoft.com/office/drawing/2014/main" val="3961719267"/>
                    </a:ext>
                  </a:extLst>
                </a:gridCol>
              </a:tblGrid>
              <a:tr h="306661">
                <a:tc>
                  <a:txBody>
                    <a:bodyPr/>
                    <a:lstStyle/>
                    <a:p>
                      <a:pPr algn="ctr" rtl="0" fontAlgn="b"/>
                      <a:endParaRPr lang="en-US"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Visible Minority*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LGBTQ2S+</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ct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Physical Impairment</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Mental Impairment/ Mood disorder</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rowSpan="2">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Chronic Pain*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gridSpan="5">
                  <a:txBody>
                    <a:bodyPr/>
                    <a:lstStyle/>
                    <a:p>
                      <a:pPr algn="ctr" rtl="0" fontAlgn="b"/>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Ethnicity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gridSpan="3">
                  <a:txBody>
                    <a:bodyPr/>
                    <a:lstStyle/>
                    <a:p>
                      <a:pPr algn="ctr" rtl="0" fontAlgn="b"/>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People in the Organization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rowSpan="2">
                  <a:txBody>
                    <a:bodyPr/>
                    <a:lstStyle/>
                    <a:p>
                      <a:pPr algn="ctr" rtl="0" fontAlgn="ctr"/>
                      <a:r>
                        <a:rPr lang="en-CA" sz="800" b="1" u="none" strike="noStrike" kern="1200" dirty="0">
                          <a:solidFill>
                            <a:schemeClr val="tx1">
                              <a:lumMod val="75000"/>
                              <a:lumOff val="25000"/>
                            </a:schemeClr>
                          </a:solidFill>
                          <a:effectLst/>
                          <a:latin typeface="Source Sans Pro" panose="020B0503030403020204" pitchFamily="34" charset="0"/>
                          <a:ea typeface="Source Sans Pro" panose="020B0503030403020204" pitchFamily="34" charset="0"/>
                          <a:cs typeface="+mn-cs"/>
                        </a:rPr>
                        <a:t>Unionized Position*</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8075833"/>
                  </a:ext>
                </a:extLst>
              </a:tr>
              <a:tr h="306661">
                <a:tc>
                  <a:txBody>
                    <a:bodyPr/>
                    <a:lstStyle/>
                    <a:p>
                      <a:pPr algn="ctr" rtl="0" fontAlgn="b"/>
                      <a:endParaRPr lang="en-US" sz="105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b"/>
                      <a:r>
                        <a:rPr lang="en-CA" sz="800" b="1" u="none" strike="noStrike" dirty="0">
                          <a:effectLst/>
                        </a:rPr>
                        <a:t>Visible Minority*</a:t>
                      </a: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dirty="0">
                          <a:effectLst/>
                        </a:rPr>
                        <a:t>LGB2S*</a:t>
                      </a: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ctr"/>
                      <a:r>
                        <a:rPr lang="en-CA" sz="800" b="1" u="none" strike="noStrike" kern="1200" dirty="0">
                          <a:solidFill>
                            <a:schemeClr val="dk1"/>
                          </a:solidFill>
                          <a:effectLst/>
                          <a:latin typeface="+mn-lt"/>
                          <a:ea typeface="+mn-ea"/>
                          <a:cs typeface="+mn-cs"/>
                        </a:rPr>
                        <a:t>Physical Impairment*</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kern="1200" dirty="0">
                          <a:solidFill>
                            <a:schemeClr val="dk1"/>
                          </a:solidFill>
                          <a:effectLst/>
                          <a:latin typeface="+mn-lt"/>
                          <a:ea typeface="+mn-ea"/>
                          <a:cs typeface="+mn-cs"/>
                        </a:rPr>
                        <a:t>Mental Impairment*</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vMerge="1">
                  <a:txBody>
                    <a:bodyPr/>
                    <a:lstStyle/>
                    <a:p>
                      <a:pPr algn="ctr" rtl="0" fontAlgn="b"/>
                      <a:r>
                        <a:rPr lang="en-CA" sz="800" b="1" u="none" strike="noStrike" dirty="0">
                          <a:effectLst/>
                        </a:rPr>
                        <a:t>Chronic Pain*</a:t>
                      </a: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Black</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East Asian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South Asian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Other Visible Minority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No Visible Minority</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Less than 100</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101-500</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501+</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vMerge="1">
                  <a:txBody>
                    <a:bodyPr/>
                    <a:lstStyle/>
                    <a:p>
                      <a:pPr algn="ctr" rtl="0" fontAlgn="ctr"/>
                      <a:r>
                        <a:rPr lang="en-CA" sz="800" b="1" u="none" strike="noStrike" kern="1200" dirty="0">
                          <a:solidFill>
                            <a:schemeClr val="dk1"/>
                          </a:solidFill>
                          <a:effectLst/>
                          <a:latin typeface="+mn-lt"/>
                          <a:ea typeface="+mn-ea"/>
                          <a:cs typeface="+mn-cs"/>
                        </a:rPr>
                        <a:t>Unionized position (SCR13)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761512024"/>
                  </a:ext>
                </a:extLst>
              </a:tr>
              <a:tr h="335477">
                <a:tc>
                  <a:txBody>
                    <a:bodyPr/>
                    <a:lstStyle/>
                    <a:p>
                      <a:pPr algn="r" fontAlgn="base">
                        <a:lnSpc>
                          <a:spcPct val="80000"/>
                        </a:lnSpc>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Experiencing Burnout</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35%</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52%</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46%</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a:solidFill>
                            <a:srgbClr val="000000"/>
                          </a:solidFill>
                          <a:effectLst/>
                          <a:latin typeface="Calibri" panose="020F0502020204030204" pitchFamily="34" charset="0"/>
                        </a:rPr>
                        <a:t>41%</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41%</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a:solidFill>
                            <a:srgbClr val="000000"/>
                          </a:solidFill>
                          <a:effectLst/>
                          <a:latin typeface="Calibri" panose="020F0502020204030204" pitchFamily="34" charset="0"/>
                        </a:rPr>
                        <a:t>37%</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43%</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17%</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31%</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92D050"/>
                    </a:solid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38%</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40%</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chemeClr val="tx1">
                              <a:lumMod val="75000"/>
                              <a:lumOff val="25000"/>
                            </a:schemeClr>
                          </a:solidFill>
                          <a:effectLst/>
                          <a:latin typeface="Calibri" panose="020F0502020204030204" pitchFamily="34" charset="0"/>
                        </a:rPr>
                        <a:t>42%</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3126108687"/>
                  </a:ext>
                </a:extLst>
              </a:tr>
            </a:tbl>
          </a:graphicData>
        </a:graphic>
      </p:graphicFrame>
      <p:graphicFrame>
        <p:nvGraphicFramePr>
          <p:cNvPr id="10" name="Table 9">
            <a:extLst>
              <a:ext uri="{FF2B5EF4-FFF2-40B4-BE49-F238E27FC236}">
                <a16:creationId xmlns:a16="http://schemas.microsoft.com/office/drawing/2014/main" id="{6AA143E0-5F89-4586-9FDE-FBC6DEEEE842}"/>
              </a:ext>
            </a:extLst>
          </p:cNvPr>
          <p:cNvGraphicFramePr>
            <a:graphicFrameLocks noGrp="1"/>
          </p:cNvGraphicFramePr>
          <p:nvPr>
            <p:extLst>
              <p:ext uri="{D42A27DB-BD31-4B8C-83A1-F6EECF244321}">
                <p14:modId xmlns:p14="http://schemas.microsoft.com/office/powerpoint/2010/main" val="1666600981"/>
              </p:ext>
            </p:extLst>
          </p:nvPr>
        </p:nvGraphicFramePr>
        <p:xfrm>
          <a:off x="3345758" y="3886560"/>
          <a:ext cx="4949351" cy="1102925"/>
        </p:xfrm>
        <a:graphic>
          <a:graphicData uri="http://schemas.openxmlformats.org/drawingml/2006/table">
            <a:tbl>
              <a:tblPr>
                <a:tableStyleId>{5C22544A-7EE6-4342-B048-85BDC9FD1C3A}</a:tableStyleId>
              </a:tblPr>
              <a:tblGrid>
                <a:gridCol w="1009550">
                  <a:extLst>
                    <a:ext uri="{9D8B030D-6E8A-4147-A177-3AD203B41FA5}">
                      <a16:colId xmlns:a16="http://schemas.microsoft.com/office/drawing/2014/main" val="3373929500"/>
                    </a:ext>
                  </a:extLst>
                </a:gridCol>
                <a:gridCol w="421679">
                  <a:extLst>
                    <a:ext uri="{9D8B030D-6E8A-4147-A177-3AD203B41FA5}">
                      <a16:colId xmlns:a16="http://schemas.microsoft.com/office/drawing/2014/main" val="1712883834"/>
                    </a:ext>
                  </a:extLst>
                </a:gridCol>
                <a:gridCol w="491959">
                  <a:extLst>
                    <a:ext uri="{9D8B030D-6E8A-4147-A177-3AD203B41FA5}">
                      <a16:colId xmlns:a16="http://schemas.microsoft.com/office/drawing/2014/main" val="1954444295"/>
                    </a:ext>
                  </a:extLst>
                </a:gridCol>
                <a:gridCol w="554429">
                  <a:extLst>
                    <a:ext uri="{9D8B030D-6E8A-4147-A177-3AD203B41FA5}">
                      <a16:colId xmlns:a16="http://schemas.microsoft.com/office/drawing/2014/main" val="1476872789"/>
                    </a:ext>
                  </a:extLst>
                </a:gridCol>
                <a:gridCol w="538812">
                  <a:extLst>
                    <a:ext uri="{9D8B030D-6E8A-4147-A177-3AD203B41FA5}">
                      <a16:colId xmlns:a16="http://schemas.microsoft.com/office/drawing/2014/main" val="2779243990"/>
                    </a:ext>
                  </a:extLst>
                </a:gridCol>
                <a:gridCol w="507577">
                  <a:extLst>
                    <a:ext uri="{9D8B030D-6E8A-4147-A177-3AD203B41FA5}">
                      <a16:colId xmlns:a16="http://schemas.microsoft.com/office/drawing/2014/main" val="3719145113"/>
                    </a:ext>
                  </a:extLst>
                </a:gridCol>
                <a:gridCol w="585666">
                  <a:extLst>
                    <a:ext uri="{9D8B030D-6E8A-4147-A177-3AD203B41FA5}">
                      <a16:colId xmlns:a16="http://schemas.microsoft.com/office/drawing/2014/main" val="3499321609"/>
                    </a:ext>
                  </a:extLst>
                </a:gridCol>
                <a:gridCol w="367017">
                  <a:extLst>
                    <a:ext uri="{9D8B030D-6E8A-4147-A177-3AD203B41FA5}">
                      <a16:colId xmlns:a16="http://schemas.microsoft.com/office/drawing/2014/main" val="3598871682"/>
                    </a:ext>
                  </a:extLst>
                </a:gridCol>
                <a:gridCol w="472662">
                  <a:extLst>
                    <a:ext uri="{9D8B030D-6E8A-4147-A177-3AD203B41FA5}">
                      <a16:colId xmlns:a16="http://schemas.microsoft.com/office/drawing/2014/main" val="2307399671"/>
                    </a:ext>
                  </a:extLst>
                </a:gridCol>
              </a:tblGrid>
              <a:tr h="204659">
                <a:tc>
                  <a:txBody>
                    <a:bodyPr/>
                    <a:lstStyle/>
                    <a:p>
                      <a:pPr algn="ctr" rtl="0" fontAlgn="b">
                        <a:lnSpc>
                          <a:spcPct val="80000"/>
                        </a:lnSpc>
                      </a:pPr>
                      <a:endParaRPr lang="en-CA" sz="10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Gender</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gridSpan="6">
                  <a:txBody>
                    <a:bodyPr/>
                    <a:lstStyle/>
                    <a:p>
                      <a:pPr algn="ctr" rtl="0" fontAlgn="b">
                        <a:lnSpc>
                          <a:spcPct val="80000"/>
                        </a:lnSpc>
                      </a:pPr>
                      <a:r>
                        <a:rPr lang="en-US"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Health Care Profession</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hMerge="1">
                  <a:txBody>
                    <a:bodyPr/>
                    <a:lstStyle/>
                    <a:p>
                      <a:pPr algn="ctr" rtl="0" fontAlgn="b"/>
                      <a:endParaRPr lang="en-CA" sz="700" b="1" i="0" u="none" strike="noStrike" dirty="0">
                        <a:solidFill>
                          <a:srgbClr val="404040"/>
                        </a:solidFill>
                        <a:effectLst/>
                        <a:latin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530275528"/>
                  </a:ext>
                </a:extLst>
              </a:tr>
              <a:tr h="474113">
                <a:tc>
                  <a:txBody>
                    <a:bodyPr/>
                    <a:lstStyle/>
                    <a:p>
                      <a:pPr algn="ctr" rtl="0" fontAlgn="b">
                        <a:lnSpc>
                          <a:spcPct val="80000"/>
                        </a:lnSpc>
                      </a:pPr>
                      <a:endParaRPr lang="en-CA" sz="800" b="1" i="0" u="none" strike="noStrike" dirty="0">
                        <a:solidFill>
                          <a:srgbClr val="404040"/>
                        </a:solidFill>
                        <a:effectLst/>
                        <a:latin typeface="Source Sans Pro" panose="020B0503030403020204" pitchFamily="34" charset="0"/>
                      </a:endParaRPr>
                    </a:p>
                  </a:txBody>
                  <a:tcPr marL="9525" marR="9525" marT="9525" marB="0"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Male</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8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Female</a:t>
                      </a:r>
                      <a:endParaRPr lang="en-CA" sz="8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Nurses</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PSW/LTC</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Admin</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Other Hospital</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Mental Health </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tc>
                  <a:txBody>
                    <a:bodyPr/>
                    <a:lstStyle/>
                    <a:p>
                      <a:pPr algn="ctr" rtl="0" fontAlgn="b">
                        <a:lnSpc>
                          <a:spcPct val="80000"/>
                        </a:lnSpc>
                      </a:pPr>
                      <a:r>
                        <a:rPr lang="en-CA" sz="70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Other</a:t>
                      </a:r>
                      <a:endParaRPr lang="en-CA" sz="700" b="1" i="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1512024"/>
                  </a:ext>
                </a:extLst>
              </a:tr>
              <a:tr h="424153">
                <a:tc>
                  <a:txBody>
                    <a:bodyPr/>
                    <a:lstStyle/>
                    <a:p>
                      <a:pPr algn="r" fontAlgn="base">
                        <a:lnSpc>
                          <a:spcPct val="80000"/>
                        </a:lnSpc>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Experiencing Burnout</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L w="9525" cap="flat" cmpd="sng" algn="ctr">
                      <a:no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33%</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lnSpc>
                          <a:spcPct val="80000"/>
                        </a:lnSpc>
                      </a:pPr>
                      <a:r>
                        <a:rPr lang="en-CA" sz="1100" b="0" i="0" u="none" strike="noStrike" dirty="0">
                          <a:solidFill>
                            <a:schemeClr val="tx1">
                              <a:lumMod val="75000"/>
                              <a:lumOff val="25000"/>
                            </a:schemeClr>
                          </a:solidFill>
                          <a:effectLst/>
                          <a:latin typeface="Calibri" panose="020F0502020204030204" pitchFamily="34" charset="0"/>
                        </a:rPr>
                        <a:t>39%</a:t>
                      </a:r>
                    </a:p>
                  </a:txBody>
                  <a:tcPr marL="9525" marR="9525" marT="9525"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rgbClr val="000000"/>
                          </a:solidFill>
                          <a:effectLst/>
                          <a:latin typeface="Calibri" panose="020F0502020204030204" pitchFamily="34" charset="0"/>
                        </a:rPr>
                        <a:t>66%</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rgbClr val="000000"/>
                          </a:solidFill>
                          <a:effectLst/>
                          <a:latin typeface="Calibri" panose="020F0502020204030204" pitchFamily="34" charset="0"/>
                        </a:rPr>
                        <a:t>49%</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43%</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51%</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algn="ctr" fontAlgn="b"/>
                      <a:r>
                        <a:rPr lang="en-CA" sz="1100" b="0" i="0" u="none" strike="noStrike" dirty="0">
                          <a:solidFill>
                            <a:srgbClr val="000000"/>
                          </a:solidFill>
                          <a:effectLst/>
                          <a:latin typeface="Calibri" panose="020F0502020204030204" pitchFamily="34" charset="0"/>
                        </a:rPr>
                        <a:t>61%</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FF0000"/>
                    </a:solidFill>
                  </a:tcPr>
                </a:tc>
                <a:tc>
                  <a:txBody>
                    <a:bodyPr/>
                    <a:lstStyle/>
                    <a:p>
                      <a:pPr algn="ctr" fontAlgn="b"/>
                      <a:r>
                        <a:rPr lang="en-CA" sz="1100" b="0" i="0" u="none" strike="noStrike" dirty="0">
                          <a:solidFill>
                            <a:srgbClr val="000000"/>
                          </a:solidFill>
                          <a:effectLst/>
                          <a:latin typeface="Calibri" panose="020F0502020204030204" pitchFamily="34" charset="0"/>
                        </a:rPr>
                        <a:t>50%</a:t>
                      </a:r>
                    </a:p>
                  </a:txBody>
                  <a:tcPr marL="7620" marR="7620" marT="762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516049946"/>
                  </a:ext>
                </a:extLst>
              </a:tr>
            </a:tbl>
          </a:graphicData>
        </a:graphic>
      </p:graphicFrame>
    </p:spTree>
    <p:extLst>
      <p:ext uri="{BB962C8B-B14F-4D97-AF65-F5344CB8AC3E}">
        <p14:creationId xmlns:p14="http://schemas.microsoft.com/office/powerpoint/2010/main" val="115956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0FAD85E2-CA91-437A-987F-11428F1938D1}"/>
              </a:ext>
            </a:extLst>
          </p:cNvPr>
          <p:cNvSpPr/>
          <p:nvPr/>
        </p:nvSpPr>
        <p:spPr>
          <a:xfrm>
            <a:off x="4752360" y="4412610"/>
            <a:ext cx="914400" cy="990600"/>
          </a:xfrm>
          <a:prstGeom prst="rightArrow">
            <a:avLst/>
          </a:prstGeom>
          <a:solidFill>
            <a:srgbClr val="009AA8">
              <a:alpha val="45000"/>
            </a:srgb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 Placeholder 6">
            <a:extLst>
              <a:ext uri="{FF2B5EF4-FFF2-40B4-BE49-F238E27FC236}">
                <a16:creationId xmlns:a16="http://schemas.microsoft.com/office/drawing/2014/main" id="{928B4C43-4F76-4BD1-9A43-79EC5559489F}"/>
              </a:ext>
            </a:extLst>
          </p:cNvPr>
          <p:cNvSpPr>
            <a:spLocks noGrp="1"/>
          </p:cNvSpPr>
          <p:nvPr>
            <p:ph type="body" sz="quarter" idx="15"/>
          </p:nvPr>
        </p:nvSpPr>
        <p:spPr>
          <a:xfrm>
            <a:off x="264160" y="6694101"/>
            <a:ext cx="11186942" cy="341632"/>
          </a:xfrm>
        </p:spPr>
        <p:txBody>
          <a:bodyPr/>
          <a:lstStyle/>
          <a:p>
            <a:r>
              <a:rPr lang="en-US" dirty="0">
                <a:solidFill>
                  <a:srgbClr val="6C6E6E"/>
                </a:solidFill>
              </a:rPr>
              <a:t>10. </a:t>
            </a:r>
            <a:r>
              <a:rPr lang="en-CA" dirty="0">
                <a:solidFill>
                  <a:srgbClr val="6C6E6E"/>
                </a:solidFill>
              </a:rPr>
              <a:t>My workplace has implemented new policies and supports to address any COVID-related concerns I might have. </a:t>
            </a:r>
            <a:r>
              <a:rPr lang="en-US" i="1" dirty="0">
                <a:solidFill>
                  <a:srgbClr val="6C6E6E"/>
                </a:solidFill>
                <a:latin typeface="Source Sans Pro" panose="020B0503030403020204" pitchFamily="34" charset="0"/>
                <a:ea typeface="Source Sans Pro" panose="020B0503030403020204" pitchFamily="34" charset="0"/>
              </a:rPr>
              <a:t>Base: (</a:t>
            </a:r>
            <a:r>
              <a:rPr lang="en-US" b="1" i="1" dirty="0">
                <a:solidFill>
                  <a:srgbClr val="6C6E6E"/>
                </a:solidFill>
                <a:latin typeface="Source Sans Pro" panose="020B0503030403020204" pitchFamily="34" charset="0"/>
                <a:ea typeface="Source Sans Pro" panose="020B0503030403020204" pitchFamily="34" charset="0"/>
              </a:rPr>
              <a:t>Total</a:t>
            </a:r>
            <a:r>
              <a:rPr lang="en-US" i="1" dirty="0">
                <a:solidFill>
                  <a:srgbClr val="6C6E6E"/>
                </a:solidFill>
                <a:latin typeface="Source Sans Pro" panose="020B0503030403020204" pitchFamily="34" charset="0"/>
                <a:ea typeface="Source Sans Pro" panose="020B0503030403020204" pitchFamily="34" charset="0"/>
              </a:rPr>
              <a:t> n=5,510)</a:t>
            </a:r>
            <a:endParaRPr lang="en-CA" dirty="0">
              <a:solidFill>
                <a:srgbClr val="6C6E6E"/>
              </a:solidFill>
            </a:endParaRPr>
          </a:p>
          <a:p>
            <a:r>
              <a:rPr lang="en-CA" dirty="0">
                <a:solidFill>
                  <a:srgbClr val="6C6E6E"/>
                </a:solidFill>
              </a:rPr>
              <a:t>11. Please elaborate on the policies and supports that have been implemented. (</a:t>
            </a:r>
            <a:r>
              <a:rPr lang="en-CA" b="1" dirty="0">
                <a:solidFill>
                  <a:srgbClr val="6C6E6E"/>
                </a:solidFill>
              </a:rPr>
              <a:t>Those who said workplace policies were implemented </a:t>
            </a:r>
            <a:r>
              <a:rPr lang="en-CA" dirty="0">
                <a:solidFill>
                  <a:srgbClr val="6C6E6E"/>
                </a:solidFill>
              </a:rPr>
              <a:t>n=4,130)</a:t>
            </a:r>
            <a:endParaRPr lang="en-CA" b="1" dirty="0">
              <a:solidFill>
                <a:srgbClr val="6C6E6E"/>
              </a:solidFill>
            </a:endParaRPr>
          </a:p>
          <a:p>
            <a:r>
              <a:rPr lang="en-CA" dirty="0">
                <a:solidFill>
                  <a:srgbClr val="6C6E6E"/>
                </a:solidFill>
              </a:rPr>
              <a:t>12. </a:t>
            </a:r>
            <a:r>
              <a:rPr lang="en-US" dirty="0">
                <a:solidFill>
                  <a:srgbClr val="6C6E6E"/>
                </a:solidFill>
              </a:rPr>
              <a:t>Have you felt engaged and able to provide feedback, suggestions, or comments regarding these new policies? </a:t>
            </a:r>
            <a:r>
              <a:rPr lang="en-US" i="1" dirty="0">
                <a:solidFill>
                  <a:srgbClr val="6C6E6E"/>
                </a:solidFill>
                <a:latin typeface="Source Sans Pro" panose="020B0503030403020204" pitchFamily="34" charset="0"/>
                <a:ea typeface="Source Sans Pro" panose="020B0503030403020204" pitchFamily="34" charset="0"/>
              </a:rPr>
              <a:t>Base: (</a:t>
            </a:r>
            <a:r>
              <a:rPr lang="en-US" b="1" dirty="0">
                <a:solidFill>
                  <a:srgbClr val="6C6E6E"/>
                </a:solidFill>
              </a:rPr>
              <a:t>Those w</a:t>
            </a:r>
            <a:r>
              <a:rPr lang="en-US" b="1" i="1" dirty="0">
                <a:solidFill>
                  <a:srgbClr val="6C6E6E"/>
                </a:solidFill>
                <a:latin typeface="Source Sans Pro" panose="020B0503030403020204" pitchFamily="34" charset="0"/>
                <a:ea typeface="Source Sans Pro" panose="020B0503030403020204" pitchFamily="34" charset="0"/>
              </a:rPr>
              <a:t>ho said workplace policies were implemented</a:t>
            </a:r>
            <a:r>
              <a:rPr lang="en-US" i="1" dirty="0">
                <a:solidFill>
                  <a:srgbClr val="6C6E6E"/>
                </a:solidFill>
                <a:latin typeface="Source Sans Pro" panose="020B0503030403020204" pitchFamily="34" charset="0"/>
                <a:ea typeface="Source Sans Pro" panose="020B0503030403020204" pitchFamily="34" charset="0"/>
              </a:rPr>
              <a:t> n=4,130)</a:t>
            </a:r>
          </a:p>
          <a:p>
            <a:endParaRPr lang="en-US" dirty="0"/>
          </a:p>
        </p:txBody>
      </p:sp>
      <p:sp>
        <p:nvSpPr>
          <p:cNvPr id="2" name="Title 1">
            <a:extLst>
              <a:ext uri="{FF2B5EF4-FFF2-40B4-BE49-F238E27FC236}">
                <a16:creationId xmlns:a16="http://schemas.microsoft.com/office/drawing/2014/main" id="{90F20FB2-2350-47E1-B6BA-2AC898AD86B9}"/>
              </a:ext>
            </a:extLst>
          </p:cNvPr>
          <p:cNvSpPr>
            <a:spLocks noGrp="1"/>
          </p:cNvSpPr>
          <p:nvPr>
            <p:ph type="title"/>
          </p:nvPr>
        </p:nvSpPr>
        <p:spPr>
          <a:xfrm>
            <a:off x="432000" y="576000"/>
            <a:ext cx="8163187" cy="1094988"/>
          </a:xfrm>
        </p:spPr>
        <p:txBody>
          <a:bodyPr>
            <a:noAutofit/>
          </a:bodyPr>
          <a:lstStyle/>
          <a:p>
            <a:r>
              <a:rPr lang="en-US" sz="3200" dirty="0"/>
              <a:t>Most workplaces have COVID-19 related policies.  More than half have had input to these policies.</a:t>
            </a:r>
            <a:endParaRPr lang="en-CA" sz="3200" dirty="0"/>
          </a:p>
        </p:txBody>
      </p:sp>
      <p:sp>
        <p:nvSpPr>
          <p:cNvPr id="11" name="TextBox 10">
            <a:extLst>
              <a:ext uri="{FF2B5EF4-FFF2-40B4-BE49-F238E27FC236}">
                <a16:creationId xmlns:a16="http://schemas.microsoft.com/office/drawing/2014/main" id="{7D861BD9-FF62-41B7-8A12-964EB970BF0C}"/>
              </a:ext>
            </a:extLst>
          </p:cNvPr>
          <p:cNvSpPr txBox="1"/>
          <p:nvPr/>
        </p:nvSpPr>
        <p:spPr>
          <a:xfrm>
            <a:off x="850920" y="3169835"/>
            <a:ext cx="3550920" cy="738664"/>
          </a:xfrm>
          <a:prstGeom prst="rect">
            <a:avLst/>
          </a:prstGeom>
          <a:noFill/>
        </p:spPr>
        <p:txBody>
          <a:bodyPr wrap="square">
            <a:spAutoFit/>
          </a:bodyPr>
          <a:lstStyle/>
          <a:p>
            <a:pPr algn="ctr"/>
            <a:r>
              <a:rPr lang="en-US" sz="1400" b="1" dirty="0">
                <a:solidFill>
                  <a:schemeClr val="tx1">
                    <a:lumMod val="75000"/>
                    <a:lumOff val="25000"/>
                  </a:schemeClr>
                </a:solidFill>
                <a:latin typeface="Source Sans Pro" panose="020B0503030403020204" pitchFamily="34" charset="0"/>
                <a:ea typeface="Source Sans Pro" panose="020B0503030403020204" pitchFamily="34" charset="0"/>
              </a:rPr>
              <a:t>WHETHER IMPLEMENTED </a:t>
            </a:r>
          </a:p>
          <a:p>
            <a:pPr algn="ctr"/>
            <a:r>
              <a:rPr lang="en-US" sz="1400" b="1" dirty="0">
                <a:solidFill>
                  <a:schemeClr val="tx1">
                    <a:lumMod val="75000"/>
                    <a:lumOff val="25000"/>
                  </a:schemeClr>
                </a:solidFill>
                <a:latin typeface="Source Sans Pro" panose="020B0503030403020204" pitchFamily="34" charset="0"/>
                <a:ea typeface="Source Sans Pro" panose="020B0503030403020204" pitchFamily="34" charset="0"/>
              </a:rPr>
              <a:t>WORKPLACE POLICIES FOR </a:t>
            </a:r>
          </a:p>
          <a:p>
            <a:pPr algn="ctr"/>
            <a:r>
              <a:rPr lang="en-US" sz="1400" b="1" dirty="0">
                <a:solidFill>
                  <a:schemeClr val="tx1">
                    <a:lumMod val="75000"/>
                    <a:lumOff val="25000"/>
                  </a:schemeClr>
                </a:solidFill>
                <a:latin typeface="Source Sans Pro" panose="020B0503030403020204" pitchFamily="34" charset="0"/>
                <a:ea typeface="Source Sans Pro" panose="020B0503030403020204" pitchFamily="34" charset="0"/>
              </a:rPr>
              <a:t>COVID-RELATED CONCERNS</a:t>
            </a:r>
          </a:p>
        </p:txBody>
      </p:sp>
      <p:graphicFrame>
        <p:nvGraphicFramePr>
          <p:cNvPr id="8" name="Chart 7">
            <a:extLst>
              <a:ext uri="{FF2B5EF4-FFF2-40B4-BE49-F238E27FC236}">
                <a16:creationId xmlns:a16="http://schemas.microsoft.com/office/drawing/2014/main" id="{6DF5BDF7-93DE-4790-8EA5-906BD77AFBF2}"/>
              </a:ext>
            </a:extLst>
          </p:cNvPr>
          <p:cNvGraphicFramePr/>
          <p:nvPr/>
        </p:nvGraphicFramePr>
        <p:xfrm>
          <a:off x="1077374" y="3572034"/>
          <a:ext cx="3098013" cy="2958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AA33E03-E4AC-49FD-B45A-7AA3197D5D1D}"/>
              </a:ext>
            </a:extLst>
          </p:cNvPr>
          <p:cNvGraphicFramePr/>
          <p:nvPr/>
        </p:nvGraphicFramePr>
        <p:xfrm>
          <a:off x="8072534" y="3572034"/>
          <a:ext cx="3098013" cy="295809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5DB09BE-A804-4B17-BF3C-D941CD0D878C}"/>
              </a:ext>
            </a:extLst>
          </p:cNvPr>
          <p:cNvSpPr txBox="1"/>
          <p:nvPr/>
        </p:nvSpPr>
        <p:spPr>
          <a:xfrm>
            <a:off x="7603439" y="3169835"/>
            <a:ext cx="4036201" cy="738664"/>
          </a:xfrm>
          <a:prstGeom prst="rect">
            <a:avLst/>
          </a:prstGeom>
          <a:noFill/>
        </p:spPr>
        <p:txBody>
          <a:bodyPr wrap="square">
            <a:spAutoFit/>
          </a:bodyPr>
          <a:lstStyle/>
          <a:p>
            <a:pPr algn="ctr"/>
            <a:r>
              <a:rPr lang="en-US" sz="1400" b="1" dirty="0">
                <a:solidFill>
                  <a:schemeClr val="tx1">
                    <a:lumMod val="75000"/>
                    <a:lumOff val="25000"/>
                  </a:schemeClr>
                </a:solidFill>
                <a:latin typeface="Source Sans Pro" panose="020B0503030403020204" pitchFamily="34" charset="0"/>
                <a:ea typeface="Source Sans Pro" panose="020B0503030403020204" pitchFamily="34" charset="0"/>
              </a:rPr>
              <a:t>WHETHER FELT ENGAGED AND </a:t>
            </a:r>
          </a:p>
          <a:p>
            <a:pPr algn="ctr"/>
            <a:r>
              <a:rPr lang="en-US" sz="1400" b="1" dirty="0">
                <a:solidFill>
                  <a:schemeClr val="tx1">
                    <a:lumMod val="75000"/>
                    <a:lumOff val="25000"/>
                  </a:schemeClr>
                </a:solidFill>
                <a:latin typeface="Source Sans Pro" panose="020B0503030403020204" pitchFamily="34" charset="0"/>
                <a:ea typeface="Source Sans Pro" panose="020B0503030403020204" pitchFamily="34" charset="0"/>
              </a:rPr>
              <a:t>ABLE TO PROVIDE INPUT REGARDING </a:t>
            </a:r>
          </a:p>
          <a:p>
            <a:pPr algn="ctr"/>
            <a:r>
              <a:rPr lang="en-US" sz="1400" b="1" dirty="0">
                <a:solidFill>
                  <a:schemeClr val="tx1">
                    <a:lumMod val="75000"/>
                    <a:lumOff val="25000"/>
                  </a:schemeClr>
                </a:solidFill>
                <a:latin typeface="Source Sans Pro" panose="020B0503030403020204" pitchFamily="34" charset="0"/>
                <a:ea typeface="Source Sans Pro" panose="020B0503030403020204" pitchFamily="34" charset="0"/>
              </a:rPr>
              <a:t>NEW POLICIES</a:t>
            </a:r>
          </a:p>
        </p:txBody>
      </p:sp>
      <p:sp>
        <p:nvSpPr>
          <p:cNvPr id="10" name="Text Placeholder 13">
            <a:extLst>
              <a:ext uri="{FF2B5EF4-FFF2-40B4-BE49-F238E27FC236}">
                <a16:creationId xmlns:a16="http://schemas.microsoft.com/office/drawing/2014/main" id="{5C45EFFE-D810-4328-8569-6A7A5A4B24F0}"/>
              </a:ext>
            </a:extLst>
          </p:cNvPr>
          <p:cNvSpPr>
            <a:spLocks noGrp="1"/>
          </p:cNvSpPr>
          <p:nvPr>
            <p:ph type="body" sz="quarter" idx="16"/>
          </p:nvPr>
        </p:nvSpPr>
        <p:spPr>
          <a:xfrm>
            <a:off x="418847" y="1706460"/>
            <a:ext cx="11354305" cy="1415259"/>
          </a:xfrm>
        </p:spPr>
        <p:txBody>
          <a:bodyPr/>
          <a:lstStyle/>
          <a:p>
            <a:r>
              <a:rPr lang="en-US" sz="1100" dirty="0">
                <a:solidFill>
                  <a:schemeClr val="tx1"/>
                </a:solidFill>
                <a:cs typeface="Arial"/>
              </a:rPr>
              <a:t>One-quarter of employees say their workplace has not implemented policies for COVID-19 related concerns.  This is particularly true among those working in Transportation (35%), however, one-fifth to one-quarter of all other industries say the same.  Those with physical impairments are more likely to say this has not happened (37%). In addition, smaller organizations are more likely to have not put these into place (less than 100 employees 33%, 101-500: 24%, 501+: 18%).</a:t>
            </a:r>
          </a:p>
          <a:p>
            <a:r>
              <a:rPr lang="en-US" sz="1100" dirty="0">
                <a:solidFill>
                  <a:schemeClr val="tx1"/>
                </a:solidFill>
                <a:cs typeface="Arial"/>
              </a:rPr>
              <a:t>Of those who have these policies, two-fifths did not feel they could provide input to them.  This is most prevalent among younger employees (18-34: 45%, 35-54: 43%, 55+: 40%), those in the Education (50%) and Transportation (54%) fields, Black people (53%) and those in larger organizations (less than 100 employees: 34%, 101-500: 47%, 501+: 50%).</a:t>
            </a:r>
          </a:p>
          <a:p>
            <a:r>
              <a:rPr lang="en-US" sz="1100" dirty="0">
                <a:solidFill>
                  <a:schemeClr val="tx1"/>
                </a:solidFill>
                <a:cs typeface="Arial"/>
              </a:rPr>
              <a:t>Many COVID-19 policies focused only public health measures (with and without vaccine mandates), 51% of employees sited these as the only policies that were implemented in their workplace; </a:t>
            </a:r>
            <a:r>
              <a:rPr lang="en-US" sz="1100" b="1" dirty="0">
                <a:solidFill>
                  <a:schemeClr val="tx1"/>
                </a:solidFill>
                <a:cs typeface="Arial"/>
              </a:rPr>
              <a:t>only 4% of respondents indicated their workplace had policies involvement mental health support</a:t>
            </a:r>
            <a:r>
              <a:rPr lang="en-US" sz="1100" dirty="0">
                <a:solidFill>
                  <a:schemeClr val="tx1"/>
                </a:solidFill>
                <a:cs typeface="Arial"/>
              </a:rPr>
              <a:t>. </a:t>
            </a:r>
            <a:endParaRPr lang="en-US" sz="1100" dirty="0">
              <a:solidFill>
                <a:schemeClr val="tx1"/>
              </a:solidFill>
            </a:endParaRPr>
          </a:p>
        </p:txBody>
      </p:sp>
    </p:spTree>
    <p:extLst>
      <p:ext uri="{BB962C8B-B14F-4D97-AF65-F5344CB8AC3E}">
        <p14:creationId xmlns:p14="http://schemas.microsoft.com/office/powerpoint/2010/main" val="348021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8169998" cy="615811"/>
          </a:xfrm>
        </p:spPr>
        <p:txBody>
          <a:bodyPr>
            <a:normAutofit/>
          </a:bodyPr>
          <a:lstStyle/>
          <a:p>
            <a:r>
              <a:rPr lang="en-US" sz="3200" dirty="0">
                <a:ea typeface="Verdana"/>
              </a:rPr>
              <a:t>Project Description</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838200" y="1446225"/>
            <a:ext cx="10515600" cy="5355312"/>
          </a:xfrm>
          <a:prstGeom prst="rect">
            <a:avLst/>
          </a:prstGeom>
          <a:noFill/>
        </p:spPr>
        <p:txBody>
          <a:bodyPr wrap="square" rtlCol="0">
            <a:spAutoFit/>
          </a:bodyPr>
          <a:lstStyle/>
          <a:p>
            <a:r>
              <a:rPr lang="en-CA" dirty="0">
                <a:solidFill>
                  <a:schemeClr val="tx1">
                    <a:lumMod val="75000"/>
                    <a:lumOff val="25000"/>
                  </a:schemeClr>
                </a:solidFill>
              </a:rPr>
              <a:t>Thank you for reading this report on the state of psychological health and safety in Canada.  This project is a joint effort between Canada Life, Workplace Strategies for Mental Health, Mental Health Research Canada and </a:t>
            </a:r>
            <a:r>
              <a:rPr lang="en-CA" dirty="0" err="1">
                <a:solidFill>
                  <a:schemeClr val="tx1">
                    <a:lumMod val="75000"/>
                    <a:lumOff val="25000"/>
                  </a:schemeClr>
                </a:solidFill>
              </a:rPr>
              <a:t>Pollara</a:t>
            </a:r>
            <a:r>
              <a:rPr lang="en-CA" dirty="0">
                <a:solidFill>
                  <a:schemeClr val="tx1">
                    <a:lumMod val="75000"/>
                    <a:lumOff val="25000"/>
                  </a:schemeClr>
                </a:solidFill>
              </a:rPr>
              <a:t> Strategies Inc.</a:t>
            </a:r>
          </a:p>
          <a:p>
            <a:endParaRPr lang="en-CA" dirty="0">
              <a:solidFill>
                <a:schemeClr val="tx1">
                  <a:lumMod val="75000"/>
                  <a:lumOff val="25000"/>
                </a:schemeClr>
              </a:solidFill>
            </a:endParaRPr>
          </a:p>
          <a:p>
            <a:r>
              <a:rPr lang="en-CA" dirty="0">
                <a:solidFill>
                  <a:schemeClr val="tx1">
                    <a:lumMod val="75000"/>
                    <a:lumOff val="25000"/>
                  </a:schemeClr>
                </a:solidFill>
              </a:rPr>
              <a:t>Together, we have collected over 5,500 responses from employed Canadians across 13 key metrics influencing psychological health and safety in workplaces; the scores of each metric are calculated through five or six statements.  Additionally, we partnered with over a dozen organizations and leading experts to explore additional questions.  We thank those experts for their time and expertise.  </a:t>
            </a:r>
          </a:p>
          <a:p>
            <a:endParaRPr lang="en-CA" dirty="0">
              <a:solidFill>
                <a:schemeClr val="tx1">
                  <a:lumMod val="75000"/>
                  <a:lumOff val="25000"/>
                </a:schemeClr>
              </a:solidFill>
            </a:endParaRPr>
          </a:p>
          <a:p>
            <a:r>
              <a:rPr lang="en-CA" dirty="0">
                <a:solidFill>
                  <a:schemeClr val="tx1">
                    <a:lumMod val="75000"/>
                    <a:lumOff val="25000"/>
                  </a:schemeClr>
                </a:solidFill>
              </a:rPr>
              <a:t>These responses were collected from November 25 to December 8, 2021 using an online controlled and blind sample.  In addition to the psychosocial factors, we collected over 20 demographic controls, allowing us to complete a myriad of analyses.  Our challenge in analysis is scale, with so many variables and so many questions, the analysis that could be completed on this data is considerable. This report contains some of the more substantive findings.</a:t>
            </a:r>
          </a:p>
          <a:p>
            <a:endParaRPr lang="en-CA" dirty="0">
              <a:solidFill>
                <a:schemeClr val="tx1">
                  <a:lumMod val="75000"/>
                  <a:lumOff val="25000"/>
                </a:schemeClr>
              </a:solidFill>
            </a:endParaRPr>
          </a:p>
          <a:p>
            <a:r>
              <a:rPr lang="en-CA" dirty="0">
                <a:solidFill>
                  <a:schemeClr val="tx1">
                    <a:lumMod val="75000"/>
                    <a:lumOff val="25000"/>
                  </a:schemeClr>
                </a:solidFill>
              </a:rPr>
              <a:t>In recognition that we have created a massive set of data, we are pleased to offer our data, responsibly used, to the broader research community for further analysis.  If you have additional questions beyond our analysis, and you are interested in studying this further please reach out to bsaab@mhrc.ca. </a:t>
            </a:r>
          </a:p>
          <a:p>
            <a:pPr>
              <a:spcAft>
                <a:spcPts val="1200"/>
              </a:spcAft>
            </a:pPr>
            <a:endParaRPr lang="en-CA"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2</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89006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65BB-42C3-4E4D-8401-54EEF59CA34C}"/>
              </a:ext>
            </a:extLst>
          </p:cNvPr>
          <p:cNvSpPr>
            <a:spLocks noGrp="1"/>
          </p:cNvSpPr>
          <p:nvPr>
            <p:ph type="title"/>
          </p:nvPr>
        </p:nvSpPr>
        <p:spPr>
          <a:xfrm>
            <a:off x="801310" y="2351314"/>
            <a:ext cx="10359901" cy="1299268"/>
          </a:xfrm>
        </p:spPr>
        <p:txBody>
          <a:bodyPr>
            <a:normAutofit fontScale="90000"/>
          </a:bodyPr>
          <a:lstStyle/>
          <a:p>
            <a:br>
              <a:rPr lang="en-CA" dirty="0">
                <a:effectLst/>
                <a:ea typeface="+mj-lt"/>
                <a:cs typeface="+mj-lt"/>
              </a:rPr>
            </a:br>
            <a:r>
              <a:rPr lang="en-CA" b="1" dirty="0">
                <a:solidFill>
                  <a:schemeClr val="bg1"/>
                </a:solidFill>
                <a:effectLst/>
                <a:latin typeface="Source Sans Pro" panose="020B0503030403020204" pitchFamily="34" charset="0"/>
                <a:ea typeface="Source Sans Pro" panose="020B0503030403020204" pitchFamily="34" charset="0"/>
                <a:cs typeface="+mj-lt"/>
              </a:rPr>
              <a:t>Lesli Martin, Senior Vice President, Pollara</a:t>
            </a:r>
            <a:br>
              <a:rPr lang="en-CA" b="1" dirty="0">
                <a:solidFill>
                  <a:schemeClr val="bg1"/>
                </a:solidFill>
                <a:effectLst/>
                <a:latin typeface="Source Sans Pro" panose="020B0503030403020204" pitchFamily="34" charset="0"/>
                <a:ea typeface="Source Sans Pro" panose="020B0503030403020204" pitchFamily="34" charset="0"/>
                <a:cs typeface="+mj-lt"/>
              </a:rPr>
            </a:br>
            <a:r>
              <a:rPr lang="en-CA" b="1" dirty="0">
                <a:solidFill>
                  <a:schemeClr val="bg1"/>
                </a:solidFill>
                <a:effectLst/>
                <a:latin typeface="Source Sans Pro" panose="020B0503030403020204" pitchFamily="34" charset="0"/>
                <a:ea typeface="Source Sans Pro" panose="020B0503030403020204" pitchFamily="34" charset="0"/>
                <a:cs typeface="+mj-lt"/>
              </a:rPr>
              <a:t>Michael Cooper, Vice President, MHRC</a:t>
            </a:r>
            <a:br>
              <a:rPr lang="en-CA" b="1" dirty="0">
                <a:solidFill>
                  <a:schemeClr val="bg1"/>
                </a:solidFill>
                <a:effectLst/>
                <a:latin typeface="Source Sans Pro" panose="020B0503030403020204" pitchFamily="34" charset="0"/>
                <a:ea typeface="Source Sans Pro" panose="020B0503030403020204" pitchFamily="34" charset="0"/>
                <a:cs typeface="+mj-lt"/>
              </a:rPr>
            </a:br>
            <a:r>
              <a:rPr lang="en-CA" b="1" dirty="0">
                <a:solidFill>
                  <a:schemeClr val="bg1"/>
                </a:solidFill>
                <a:effectLst/>
                <a:latin typeface="Source Sans Pro" panose="020B0503030403020204" pitchFamily="34" charset="0"/>
                <a:ea typeface="Source Sans Pro" panose="020B0503030403020204" pitchFamily="34" charset="0"/>
                <a:cs typeface="+mj-lt"/>
              </a:rPr>
              <a:t>Brittany Saab, Stakeholder Engagement, MHRC</a:t>
            </a:r>
            <a:endParaRPr lang="en-US" dirty="0">
              <a:ea typeface="Verdana"/>
            </a:endParaRPr>
          </a:p>
        </p:txBody>
      </p:sp>
      <p:pic>
        <p:nvPicPr>
          <p:cNvPr id="5" name="Picture 4" descr="Logo, company name&#10;&#10;Description automatically generated">
            <a:extLst>
              <a:ext uri="{FF2B5EF4-FFF2-40B4-BE49-F238E27FC236}">
                <a16:creationId xmlns:a16="http://schemas.microsoft.com/office/drawing/2014/main" id="{52B74472-EB98-6C40-A4CB-A9E2D7E25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213" y="4407241"/>
            <a:ext cx="2104658" cy="1152361"/>
          </a:xfrm>
          <a:prstGeom prst="rect">
            <a:avLst/>
          </a:prstGeom>
        </p:spPr>
      </p:pic>
      <p:pic>
        <p:nvPicPr>
          <p:cNvPr id="6" name="Picture 5" descr="Text&#10;&#10;Description automatically generated">
            <a:extLst>
              <a:ext uri="{FF2B5EF4-FFF2-40B4-BE49-F238E27FC236}">
                <a16:creationId xmlns:a16="http://schemas.microsoft.com/office/drawing/2014/main" id="{1EB11538-93D2-8047-B5BA-8C309F7CD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076" y="5605812"/>
            <a:ext cx="2077795" cy="710449"/>
          </a:xfrm>
          <a:prstGeom prst="rect">
            <a:avLst/>
          </a:prstGeom>
        </p:spPr>
      </p:pic>
    </p:spTree>
    <p:extLst>
      <p:ext uri="{BB962C8B-B14F-4D97-AF65-F5344CB8AC3E}">
        <p14:creationId xmlns:p14="http://schemas.microsoft.com/office/powerpoint/2010/main" val="35824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8169998" cy="623447"/>
          </a:xfrm>
        </p:spPr>
        <p:txBody>
          <a:bodyPr>
            <a:normAutofit/>
          </a:bodyPr>
          <a:lstStyle/>
          <a:p>
            <a:r>
              <a:rPr lang="en-US" sz="3200" b="1" dirty="0">
                <a:solidFill>
                  <a:srgbClr val="D95943"/>
                </a:solidFill>
                <a:latin typeface="Source Sans Pro" panose="020B0503030403020204" pitchFamily="34" charset="0"/>
                <a:ea typeface="Verdana"/>
              </a:rPr>
              <a:t>Methodology</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753421" y="1742307"/>
            <a:ext cx="10515600" cy="1661993"/>
          </a:xfrm>
          <a:prstGeom prst="rect">
            <a:avLst/>
          </a:prstGeom>
          <a:noFill/>
        </p:spPr>
        <p:txBody>
          <a:bodyPr wrap="square" rtlCol="0">
            <a:spAutoFit/>
          </a:bodyPr>
          <a:lstStyle/>
          <a:p>
            <a:pPr>
              <a:spcAft>
                <a:spcPts val="1200"/>
              </a:spcAft>
            </a:pPr>
            <a:r>
              <a:rPr lang="en-CA" sz="1200" b="1" dirty="0">
                <a:solidFill>
                  <a:srgbClr val="6C6E71"/>
                </a:solidFill>
                <a:latin typeface="Source Sans Pro" panose="020B0503030403020204" pitchFamily="34" charset="0"/>
                <a:ea typeface="Source Sans Pro" panose="020B0503030403020204" pitchFamily="34" charset="0"/>
                <a:cs typeface="Verdana"/>
              </a:rPr>
              <a:t>Methodology: </a:t>
            </a:r>
            <a:r>
              <a:rPr lang="en-CA" sz="1200" dirty="0">
                <a:solidFill>
                  <a:srgbClr val="6C6E71"/>
                </a:solidFill>
                <a:latin typeface="Source Sans Pro" panose="020B0503030403020204" pitchFamily="34" charset="0"/>
                <a:ea typeface="Source Sans Pro" panose="020B0503030403020204" pitchFamily="34" charset="0"/>
                <a:cs typeface="Verdana"/>
              </a:rPr>
              <a:t>On behalf of MHRC, Pollara Strategic Insights conducted an online survey among a randomly-selected, reliable sample of </a:t>
            </a:r>
            <a:r>
              <a:rPr lang="en-CA" sz="1200" b="1" dirty="0">
                <a:solidFill>
                  <a:srgbClr val="6C6E71"/>
                </a:solidFill>
                <a:latin typeface="Source Sans Pro" panose="020B0503030403020204" pitchFamily="34" charset="0"/>
                <a:ea typeface="Source Sans Pro" panose="020B0503030403020204" pitchFamily="34" charset="0"/>
                <a:cs typeface="Verdana"/>
              </a:rPr>
              <a:t>N=5,510 </a:t>
            </a:r>
            <a:r>
              <a:rPr lang="en-CA" sz="1200" dirty="0">
                <a:solidFill>
                  <a:srgbClr val="6C6E71"/>
                </a:solidFill>
                <a:latin typeface="Source Sans Pro" panose="020B0503030403020204" pitchFamily="34" charset="0"/>
                <a:ea typeface="Source Sans Pro" panose="020B0503030403020204" pitchFamily="34" charset="0"/>
                <a:cs typeface="Verdana"/>
              </a:rPr>
              <a:t>adult (18+) Canadians.</a:t>
            </a:r>
          </a:p>
          <a:p>
            <a:pPr>
              <a:spcAft>
                <a:spcPts val="1200"/>
              </a:spcAft>
            </a:pPr>
            <a:r>
              <a:rPr lang="en-CA" sz="1200" b="1" dirty="0">
                <a:solidFill>
                  <a:srgbClr val="6C6E71"/>
                </a:solidFill>
                <a:latin typeface="Source Sans Pro" panose="020B0503030403020204" pitchFamily="34" charset="0"/>
                <a:ea typeface="Source Sans Pro" panose="020B0503030403020204" pitchFamily="34" charset="0"/>
                <a:cs typeface="Verdana"/>
              </a:rPr>
              <a:t>Weighting:</a:t>
            </a:r>
            <a:r>
              <a:rPr lang="en-CA" sz="1200" dirty="0">
                <a:solidFill>
                  <a:srgbClr val="6C6E71"/>
                </a:solidFill>
                <a:latin typeface="Source Sans Pro" panose="020B0503030403020204" pitchFamily="34" charset="0"/>
                <a:ea typeface="Source Sans Pro" panose="020B0503030403020204" pitchFamily="34" charset="0"/>
                <a:cs typeface="Verdana"/>
              </a:rPr>
              <a:t> National results have been weighted by the most current census data in terms of gender, age, &amp; region to ensure the total sample is representative of the population as a whole.</a:t>
            </a:r>
            <a:endParaRPr lang="en-US" sz="1200" b="1" dirty="0">
              <a:solidFill>
                <a:srgbClr val="6C6E71"/>
              </a:solidFill>
              <a:latin typeface="Source Sans Pro" panose="020B0503030403020204" pitchFamily="34" charset="0"/>
              <a:ea typeface="Source Sans Pro" panose="020B0503030403020204" pitchFamily="34" charset="0"/>
              <a:cs typeface="Verdana"/>
            </a:endParaRPr>
          </a:p>
          <a:p>
            <a:pPr>
              <a:spcAft>
                <a:spcPts val="1200"/>
              </a:spcAft>
            </a:pPr>
            <a:r>
              <a:rPr lang="en-US" sz="1200" b="1" dirty="0">
                <a:solidFill>
                  <a:srgbClr val="6C6E71"/>
                </a:solidFill>
                <a:latin typeface="Source Sans Pro" panose="020B0503030403020204" pitchFamily="34" charset="0"/>
                <a:ea typeface="Source Sans Pro" panose="020B0503030403020204" pitchFamily="34" charset="0"/>
                <a:cs typeface="Verdana"/>
              </a:rPr>
              <a:t>Field Window: </a:t>
            </a:r>
            <a:r>
              <a:rPr lang="en-US" sz="1200" dirty="0">
                <a:solidFill>
                  <a:srgbClr val="6C6E71"/>
                </a:solidFill>
                <a:latin typeface="Source Sans Pro" panose="020B0503030403020204" pitchFamily="34" charset="0"/>
                <a:ea typeface="Source Sans Pro" panose="020B0503030403020204" pitchFamily="34" charset="0"/>
                <a:cs typeface="Verdana"/>
              </a:rPr>
              <a:t>November 25</a:t>
            </a:r>
            <a:r>
              <a:rPr lang="en-US" sz="1200" baseline="30000" dirty="0">
                <a:solidFill>
                  <a:srgbClr val="6C6E71"/>
                </a:solidFill>
                <a:latin typeface="Source Sans Pro" panose="020B0503030403020204" pitchFamily="34" charset="0"/>
                <a:ea typeface="Source Sans Pro" panose="020B0503030403020204" pitchFamily="34" charset="0"/>
                <a:cs typeface="Verdana"/>
              </a:rPr>
              <a:t>th</a:t>
            </a:r>
            <a:r>
              <a:rPr lang="en-US" sz="1200" dirty="0">
                <a:solidFill>
                  <a:srgbClr val="6C6E71"/>
                </a:solidFill>
                <a:latin typeface="Source Sans Pro" panose="020B0503030403020204" pitchFamily="34" charset="0"/>
                <a:ea typeface="Source Sans Pro" panose="020B0503030403020204" pitchFamily="34" charset="0"/>
                <a:cs typeface="Verdana"/>
              </a:rPr>
              <a:t> to December 8</a:t>
            </a:r>
            <a:r>
              <a:rPr lang="en-US" sz="1200" baseline="30000" dirty="0">
                <a:solidFill>
                  <a:srgbClr val="6C6E71"/>
                </a:solidFill>
                <a:latin typeface="Source Sans Pro" panose="020B0503030403020204" pitchFamily="34" charset="0"/>
                <a:ea typeface="Source Sans Pro" panose="020B0503030403020204" pitchFamily="34" charset="0"/>
                <a:cs typeface="Verdana"/>
              </a:rPr>
              <a:t>th</a:t>
            </a:r>
            <a:r>
              <a:rPr lang="en-US" sz="1200" dirty="0">
                <a:solidFill>
                  <a:srgbClr val="6C6E71"/>
                </a:solidFill>
                <a:latin typeface="Source Sans Pro" panose="020B0503030403020204" pitchFamily="34" charset="0"/>
                <a:ea typeface="Source Sans Pro" panose="020B0503030403020204" pitchFamily="34" charset="0"/>
                <a:cs typeface="Verdana"/>
              </a:rPr>
              <a:t>, 2021.</a:t>
            </a:r>
            <a:endParaRPr lang="en-US" sz="1200" b="1" dirty="0">
              <a:solidFill>
                <a:srgbClr val="6C6E71"/>
              </a:solidFill>
              <a:latin typeface="Source Sans Pro" panose="020B0503030403020204" pitchFamily="34" charset="0"/>
              <a:ea typeface="Source Sans Pro" panose="020B0503030403020204" pitchFamily="34" charset="0"/>
              <a:cs typeface="Verdana"/>
            </a:endParaRPr>
          </a:p>
          <a:p>
            <a:pPr>
              <a:spcAft>
                <a:spcPts val="1200"/>
              </a:spcAft>
            </a:pPr>
            <a:r>
              <a:rPr lang="en-US" sz="1200" b="1" dirty="0">
                <a:solidFill>
                  <a:srgbClr val="6C6E71"/>
                </a:solidFill>
                <a:latin typeface="Source Sans Pro" panose="020B0503030403020204" pitchFamily="34" charset="0"/>
                <a:ea typeface="Source Sans Pro" panose="020B0503030403020204" pitchFamily="34" charset="0"/>
                <a:cs typeface="Verdana"/>
              </a:rPr>
              <a:t>Reliability: </a:t>
            </a:r>
            <a:r>
              <a:rPr lang="en-CA" sz="1200" dirty="0">
                <a:solidFill>
                  <a:srgbClr val="6C6E71"/>
                </a:solidFill>
                <a:latin typeface="Source Sans Pro" panose="020B0503030403020204" pitchFamily="34" charset="0"/>
                <a:ea typeface="Source Sans Pro" panose="020B0503030403020204" pitchFamily="34" charset="0"/>
              </a:rPr>
              <a:t>As a guideline, a probability sample of this size carries a margin of error of ± 1.3%, 19 times out of 20.  The margin of error is larger for sub-segments. </a:t>
            </a:r>
          </a:p>
        </p:txBody>
      </p:sp>
      <p:graphicFrame>
        <p:nvGraphicFramePr>
          <p:cNvPr id="10" name="Table 9">
            <a:extLst>
              <a:ext uri="{FF2B5EF4-FFF2-40B4-BE49-F238E27FC236}">
                <a16:creationId xmlns:a16="http://schemas.microsoft.com/office/drawing/2014/main" id="{92EF9A29-C8B6-48ED-9046-E02469C75075}"/>
              </a:ext>
            </a:extLst>
          </p:cNvPr>
          <p:cNvGraphicFramePr>
            <a:graphicFrameLocks noGrp="1"/>
          </p:cNvGraphicFramePr>
          <p:nvPr/>
        </p:nvGraphicFramePr>
        <p:xfrm>
          <a:off x="818995" y="3947160"/>
          <a:ext cx="5060271" cy="2171700"/>
        </p:xfrm>
        <a:graphic>
          <a:graphicData uri="http://schemas.openxmlformats.org/drawingml/2006/table">
            <a:tbl>
              <a:tblPr firstRow="1">
                <a:tableStyleId>{9D7B26C5-4107-4FEC-AEDC-1716B250A1EF}</a:tableStyleId>
              </a:tblPr>
              <a:tblGrid>
                <a:gridCol w="2287217">
                  <a:extLst>
                    <a:ext uri="{9D8B030D-6E8A-4147-A177-3AD203B41FA5}">
                      <a16:colId xmlns:a16="http://schemas.microsoft.com/office/drawing/2014/main" val="1912903708"/>
                    </a:ext>
                  </a:extLst>
                </a:gridCol>
                <a:gridCol w="1386527">
                  <a:extLst>
                    <a:ext uri="{9D8B030D-6E8A-4147-A177-3AD203B41FA5}">
                      <a16:colId xmlns:a16="http://schemas.microsoft.com/office/drawing/2014/main" val="4249141528"/>
                    </a:ext>
                  </a:extLst>
                </a:gridCol>
                <a:gridCol w="1386527">
                  <a:extLst>
                    <a:ext uri="{9D8B030D-6E8A-4147-A177-3AD203B41FA5}">
                      <a16:colId xmlns:a16="http://schemas.microsoft.com/office/drawing/2014/main" val="885195156"/>
                    </a:ext>
                  </a:extLst>
                </a:gridCol>
              </a:tblGrid>
              <a:tr h="219321">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Region​</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Interviews​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Margin of error​</a:t>
                      </a:r>
                    </a:p>
                  </a:txBody>
                  <a:tcPr anchor="ctr"/>
                </a:tc>
                <a:extLst>
                  <a:ext uri="{0D108BD9-81ED-4DB2-BD59-A6C34878D82A}">
                    <a16:rowId xmlns:a16="http://schemas.microsoft.com/office/drawing/2014/main" val="4192477793"/>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British Columbia</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754</a:t>
                      </a:r>
                      <a:r>
                        <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±3.6%​</a:t>
                      </a:r>
                    </a:p>
                  </a:txBody>
                  <a:tcPr anchor="ctr"/>
                </a:tc>
                <a:extLst>
                  <a:ext uri="{0D108BD9-81ED-4DB2-BD59-A6C34878D82A}">
                    <a16:rowId xmlns:a16="http://schemas.microsoft.com/office/drawing/2014/main" val="2879901587"/>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Alberta</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634</a:t>
                      </a:r>
                      <a:r>
                        <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±3.9%​</a:t>
                      </a:r>
                    </a:p>
                  </a:txBody>
                  <a:tcPr anchor="ctr"/>
                </a:tc>
                <a:extLst>
                  <a:ext uri="{0D108BD9-81ED-4DB2-BD59-A6C34878D82A}">
                    <a16:rowId xmlns:a16="http://schemas.microsoft.com/office/drawing/2014/main" val="3838616314"/>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Prairies</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561</a:t>
                      </a: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±4.1%​</a:t>
                      </a:r>
                    </a:p>
                  </a:txBody>
                  <a:tcPr anchor="ctr"/>
                </a:tc>
                <a:extLst>
                  <a:ext uri="{0D108BD9-81ED-4DB2-BD59-A6C34878D82A}">
                    <a16:rowId xmlns:a16="http://schemas.microsoft.com/office/drawing/2014/main" val="3449777156"/>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Ontario</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2</a:t>
                      </a:r>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037</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±2.2%​</a:t>
                      </a:r>
                    </a:p>
                  </a:txBody>
                  <a:tcPr anchor="ctr"/>
                </a:tc>
                <a:extLst>
                  <a:ext uri="{0D108BD9-81ED-4DB2-BD59-A6C34878D82A}">
                    <a16:rowId xmlns:a16="http://schemas.microsoft.com/office/drawing/2014/main" val="4111097370"/>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Quebec</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a:t>
                      </a:r>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187</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±2.8%​</a:t>
                      </a:r>
                    </a:p>
                  </a:txBody>
                  <a:tcPr anchor="ctr"/>
                </a:tc>
                <a:extLst>
                  <a:ext uri="{0D108BD9-81ED-4DB2-BD59-A6C34878D82A}">
                    <a16:rowId xmlns:a16="http://schemas.microsoft.com/office/drawing/2014/main" val="2190181960"/>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Atlantic Canada</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337</a:t>
                      </a: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±5.3%​</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989048"/>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National</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5,510</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1.3%</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1025057"/>
                  </a:ext>
                </a:extLst>
              </a:tr>
            </a:tbl>
          </a:graphicData>
        </a:graphic>
      </p:graphicFrame>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3</a:t>
            </a:fld>
            <a:endParaRPr lang="en-US" sz="1600" b="1" dirty="0">
              <a:solidFill>
                <a:schemeClr val="tx1">
                  <a:lumMod val="95000"/>
                  <a:lumOff val="5000"/>
                </a:schemeClr>
              </a:solidFill>
            </a:endParaRPr>
          </a:p>
        </p:txBody>
      </p:sp>
      <p:graphicFrame>
        <p:nvGraphicFramePr>
          <p:cNvPr id="6" name="Table 5">
            <a:extLst>
              <a:ext uri="{FF2B5EF4-FFF2-40B4-BE49-F238E27FC236}">
                <a16:creationId xmlns:a16="http://schemas.microsoft.com/office/drawing/2014/main" id="{FBC92D40-97BE-4D6E-811E-822AC51D74B8}"/>
              </a:ext>
            </a:extLst>
          </p:cNvPr>
          <p:cNvGraphicFramePr>
            <a:graphicFrameLocks noGrp="1"/>
          </p:cNvGraphicFramePr>
          <p:nvPr/>
        </p:nvGraphicFramePr>
        <p:xfrm>
          <a:off x="6399926" y="3937513"/>
          <a:ext cx="5060271" cy="1417320"/>
        </p:xfrm>
        <a:graphic>
          <a:graphicData uri="http://schemas.openxmlformats.org/drawingml/2006/table">
            <a:tbl>
              <a:tblPr firstRow="1">
                <a:tableStyleId>{9D7B26C5-4107-4FEC-AEDC-1716B250A1EF}</a:tableStyleId>
              </a:tblPr>
              <a:tblGrid>
                <a:gridCol w="2287217">
                  <a:extLst>
                    <a:ext uri="{9D8B030D-6E8A-4147-A177-3AD203B41FA5}">
                      <a16:colId xmlns:a16="http://schemas.microsoft.com/office/drawing/2014/main" val="1912903708"/>
                    </a:ext>
                  </a:extLst>
                </a:gridCol>
                <a:gridCol w="1386527">
                  <a:extLst>
                    <a:ext uri="{9D8B030D-6E8A-4147-A177-3AD203B41FA5}">
                      <a16:colId xmlns:a16="http://schemas.microsoft.com/office/drawing/2014/main" val="4249141528"/>
                    </a:ext>
                  </a:extLst>
                </a:gridCol>
                <a:gridCol w="1386527">
                  <a:extLst>
                    <a:ext uri="{9D8B030D-6E8A-4147-A177-3AD203B41FA5}">
                      <a16:colId xmlns:a16="http://schemas.microsoft.com/office/drawing/2014/main" val="885195156"/>
                    </a:ext>
                  </a:extLst>
                </a:gridCol>
              </a:tblGrid>
              <a:tr h="219321">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Age</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Interviews​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Margin of error​</a:t>
                      </a:r>
                    </a:p>
                  </a:txBody>
                  <a:tcPr anchor="ctr"/>
                </a:tc>
                <a:extLst>
                  <a:ext uri="{0D108BD9-81ED-4DB2-BD59-A6C34878D82A}">
                    <a16:rowId xmlns:a16="http://schemas.microsoft.com/office/drawing/2014/main" val="4192477793"/>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18-34</a:t>
                      </a:r>
                    </a:p>
                  </a:txBody>
                  <a:tcPr anchor="ctr"/>
                </a:tc>
                <a:tc>
                  <a:txBody>
                    <a:bodyPr/>
                    <a:lstStyle/>
                    <a:p>
                      <a:pPr algn="ctr" fontAlgn="base"/>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1724</a:t>
                      </a:r>
                      <a:endPar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2.4%</a:t>
                      </a:r>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extLst>
                  <a:ext uri="{0D108BD9-81ED-4DB2-BD59-A6C34878D82A}">
                    <a16:rowId xmlns:a16="http://schemas.microsoft.com/office/drawing/2014/main" val="2381570947"/>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35-54</a:t>
                      </a: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2</a:t>
                      </a:r>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721</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±1.9%​</a:t>
                      </a:r>
                    </a:p>
                  </a:txBody>
                  <a:tcPr anchor="ctr"/>
                </a:tc>
                <a:extLst>
                  <a:ext uri="{0D108BD9-81ED-4DB2-BD59-A6C34878D82A}">
                    <a16:rowId xmlns:a16="http://schemas.microsoft.com/office/drawing/2014/main" val="2879901587"/>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55+</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1065</a:t>
                      </a: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±3.0%​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989048"/>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Total</a:t>
                      </a: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5,510</a:t>
                      </a: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1.3%</a:t>
                      </a:r>
                      <a:endPar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4849135"/>
                  </a:ext>
                </a:extLst>
              </a:tr>
            </a:tbl>
          </a:graphicData>
        </a:graphic>
      </p:graphicFrame>
    </p:spTree>
    <p:extLst>
      <p:ext uri="{BB962C8B-B14F-4D97-AF65-F5344CB8AC3E}">
        <p14:creationId xmlns:p14="http://schemas.microsoft.com/office/powerpoint/2010/main" val="152175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04000"/>
            <a:ext cx="8169998" cy="1325563"/>
          </a:xfrm>
        </p:spPr>
        <p:txBody>
          <a:bodyPr>
            <a:normAutofit/>
          </a:bodyPr>
          <a:lstStyle/>
          <a:p>
            <a:r>
              <a:rPr lang="en-US" sz="3200" b="1" dirty="0">
                <a:solidFill>
                  <a:srgbClr val="D95943"/>
                </a:solidFill>
                <a:latin typeface="Source Sans Pro" panose="020B0503030403020204" pitchFamily="34" charset="0"/>
                <a:ea typeface="Verdana"/>
              </a:rPr>
              <a:t>Methodology</a:t>
            </a:r>
            <a:endParaRPr lang="en-US" sz="3200" b="1" dirty="0">
              <a:solidFill>
                <a:srgbClr val="D95943"/>
              </a:solidFill>
            </a:endParaRPr>
          </a:p>
        </p:txBody>
      </p:sp>
      <p:graphicFrame>
        <p:nvGraphicFramePr>
          <p:cNvPr id="10" name="Table 9">
            <a:extLst>
              <a:ext uri="{FF2B5EF4-FFF2-40B4-BE49-F238E27FC236}">
                <a16:creationId xmlns:a16="http://schemas.microsoft.com/office/drawing/2014/main" id="{92EF9A29-C8B6-48ED-9046-E02469C75075}"/>
              </a:ext>
            </a:extLst>
          </p:cNvPr>
          <p:cNvGraphicFramePr>
            <a:graphicFrameLocks noGrp="1"/>
          </p:cNvGraphicFramePr>
          <p:nvPr/>
        </p:nvGraphicFramePr>
        <p:xfrm>
          <a:off x="818995" y="1463596"/>
          <a:ext cx="5060271" cy="2423160"/>
        </p:xfrm>
        <a:graphic>
          <a:graphicData uri="http://schemas.openxmlformats.org/drawingml/2006/table">
            <a:tbl>
              <a:tblPr firstRow="1">
                <a:tableStyleId>{9D7B26C5-4107-4FEC-AEDC-1716B250A1EF}</a:tableStyleId>
              </a:tblPr>
              <a:tblGrid>
                <a:gridCol w="2287217">
                  <a:extLst>
                    <a:ext uri="{9D8B030D-6E8A-4147-A177-3AD203B41FA5}">
                      <a16:colId xmlns:a16="http://schemas.microsoft.com/office/drawing/2014/main" val="1912903708"/>
                    </a:ext>
                  </a:extLst>
                </a:gridCol>
                <a:gridCol w="1386527">
                  <a:extLst>
                    <a:ext uri="{9D8B030D-6E8A-4147-A177-3AD203B41FA5}">
                      <a16:colId xmlns:a16="http://schemas.microsoft.com/office/drawing/2014/main" val="4249141528"/>
                    </a:ext>
                  </a:extLst>
                </a:gridCol>
                <a:gridCol w="1386527">
                  <a:extLst>
                    <a:ext uri="{9D8B030D-6E8A-4147-A177-3AD203B41FA5}">
                      <a16:colId xmlns:a16="http://schemas.microsoft.com/office/drawing/2014/main" val="885195156"/>
                    </a:ext>
                  </a:extLst>
                </a:gridCol>
              </a:tblGrid>
              <a:tr h="219321">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Industry​</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Interviews​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Margin of error​</a:t>
                      </a:r>
                    </a:p>
                  </a:txBody>
                  <a:tcPr anchor="ctr"/>
                </a:tc>
                <a:extLst>
                  <a:ext uri="{0D108BD9-81ED-4DB2-BD59-A6C34878D82A}">
                    <a16:rowId xmlns:a16="http://schemas.microsoft.com/office/drawing/2014/main" val="4192477793"/>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Health and Patient Care</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493</a:t>
                      </a:r>
                      <a:endPar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4.4%</a:t>
                      </a:r>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extLst>
                  <a:ext uri="{0D108BD9-81ED-4DB2-BD59-A6C34878D82A}">
                    <a16:rowId xmlns:a16="http://schemas.microsoft.com/office/drawing/2014/main" val="2381570947"/>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First Responders</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88</a:t>
                      </a:r>
                      <a:r>
                        <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±10.5%​</a:t>
                      </a:r>
                    </a:p>
                  </a:txBody>
                  <a:tcPr anchor="ctr"/>
                </a:tc>
                <a:extLst>
                  <a:ext uri="{0D108BD9-81ED-4DB2-BD59-A6C34878D82A}">
                    <a16:rowId xmlns:a16="http://schemas.microsoft.com/office/drawing/2014/main" val="2879901587"/>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Education and Childcare</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509</a:t>
                      </a:r>
                      <a:r>
                        <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±4.3%​</a:t>
                      </a:r>
                    </a:p>
                  </a:txBody>
                  <a:tcPr anchor="ctr"/>
                </a:tc>
                <a:extLst>
                  <a:ext uri="{0D108BD9-81ED-4DB2-BD59-A6C34878D82A}">
                    <a16:rowId xmlns:a16="http://schemas.microsoft.com/office/drawing/2014/main" val="3838616314"/>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Finance, Legal and Insurance</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356</a:t>
                      </a: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±5.2%​</a:t>
                      </a:r>
                    </a:p>
                  </a:txBody>
                  <a:tcPr anchor="ctr"/>
                </a:tc>
                <a:extLst>
                  <a:ext uri="{0D108BD9-81ED-4DB2-BD59-A6C34878D82A}">
                    <a16:rowId xmlns:a16="http://schemas.microsoft.com/office/drawing/2014/main" val="3449777156"/>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Manufacturing</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251</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±6.2%​</a:t>
                      </a:r>
                    </a:p>
                  </a:txBody>
                  <a:tcPr anchor="ctr"/>
                </a:tc>
                <a:extLst>
                  <a:ext uri="{0D108BD9-81ED-4DB2-BD59-A6C34878D82A}">
                    <a16:rowId xmlns:a16="http://schemas.microsoft.com/office/drawing/2014/main" val="4111097370"/>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Transportation</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155</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±7.9%​</a:t>
                      </a:r>
                    </a:p>
                  </a:txBody>
                  <a:tcPr anchor="ctr"/>
                </a:tc>
                <a:extLst>
                  <a:ext uri="{0D108BD9-81ED-4DB2-BD59-A6C34878D82A}">
                    <a16:rowId xmlns:a16="http://schemas.microsoft.com/office/drawing/2014/main" val="2190181960"/>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Retail Trade</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264</a:t>
                      </a: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±6.0%​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989048"/>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Total</a:t>
                      </a: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2,116</a:t>
                      </a: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±2.1%</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8107155"/>
                  </a:ext>
                </a:extLst>
              </a:tr>
            </a:tbl>
          </a:graphicData>
        </a:graphic>
      </p:graphicFrame>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89E96-975D-48D7-991A-74E5C6FB2416}" type="slidenum">
              <a:rPr kumimoji="0" lang="en-US" sz="1600" b="1" i="0" u="none" strike="noStrike" kern="1200" cap="none" spc="0" normalizeH="0" baseline="0" noProof="0" smtClean="0">
                <a:ln>
                  <a:noFill/>
                </a:ln>
                <a:solidFill>
                  <a:prstClr val="black">
                    <a:lumMod val="95000"/>
                    <a:lumOff val="5000"/>
                  </a:prstClr>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black">
                  <a:lumMod val="95000"/>
                  <a:lumOff val="5000"/>
                </a:prstClr>
              </a:solidFill>
              <a:effectLst/>
              <a:uLnTx/>
              <a:uFillTx/>
              <a:latin typeface="Source Sans Pro" panose="020B0503030403020204" pitchFamily="34" charset="0"/>
              <a:ea typeface="Source Sans Pro" panose="020B0503030403020204" pitchFamily="34" charset="0"/>
              <a:cs typeface="+mn-cs"/>
            </a:endParaRPr>
          </a:p>
        </p:txBody>
      </p:sp>
      <p:graphicFrame>
        <p:nvGraphicFramePr>
          <p:cNvPr id="6" name="Table 5">
            <a:extLst>
              <a:ext uri="{FF2B5EF4-FFF2-40B4-BE49-F238E27FC236}">
                <a16:creationId xmlns:a16="http://schemas.microsoft.com/office/drawing/2014/main" id="{FBC92D40-97BE-4D6E-811E-822AC51D74B8}"/>
              </a:ext>
            </a:extLst>
          </p:cNvPr>
          <p:cNvGraphicFramePr>
            <a:graphicFrameLocks noGrp="1"/>
          </p:cNvGraphicFramePr>
          <p:nvPr>
            <p:extLst>
              <p:ext uri="{D42A27DB-BD31-4B8C-83A1-F6EECF244321}">
                <p14:modId xmlns:p14="http://schemas.microsoft.com/office/powerpoint/2010/main" val="1021572591"/>
              </p:ext>
            </p:extLst>
          </p:nvPr>
        </p:nvGraphicFramePr>
        <p:xfrm>
          <a:off x="6399926" y="1453949"/>
          <a:ext cx="5060271" cy="2171700"/>
        </p:xfrm>
        <a:graphic>
          <a:graphicData uri="http://schemas.openxmlformats.org/drawingml/2006/table">
            <a:tbl>
              <a:tblPr firstRow="1">
                <a:tableStyleId>{9D7B26C5-4107-4FEC-AEDC-1716B250A1EF}</a:tableStyleId>
              </a:tblPr>
              <a:tblGrid>
                <a:gridCol w="2287217">
                  <a:extLst>
                    <a:ext uri="{9D8B030D-6E8A-4147-A177-3AD203B41FA5}">
                      <a16:colId xmlns:a16="http://schemas.microsoft.com/office/drawing/2014/main" val="1912903708"/>
                    </a:ext>
                  </a:extLst>
                </a:gridCol>
                <a:gridCol w="1386527">
                  <a:extLst>
                    <a:ext uri="{9D8B030D-6E8A-4147-A177-3AD203B41FA5}">
                      <a16:colId xmlns:a16="http://schemas.microsoft.com/office/drawing/2014/main" val="4249141528"/>
                    </a:ext>
                  </a:extLst>
                </a:gridCol>
                <a:gridCol w="1386527">
                  <a:extLst>
                    <a:ext uri="{9D8B030D-6E8A-4147-A177-3AD203B41FA5}">
                      <a16:colId xmlns:a16="http://schemas.microsoft.com/office/drawing/2014/main" val="885195156"/>
                    </a:ext>
                  </a:extLst>
                </a:gridCol>
              </a:tblGrid>
              <a:tr h="219321">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Healthcare Workers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Interviews​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Margin of error​</a:t>
                      </a:r>
                    </a:p>
                  </a:txBody>
                  <a:tcPr anchor="ctr"/>
                </a:tc>
                <a:extLst>
                  <a:ext uri="{0D108BD9-81ED-4DB2-BD59-A6C34878D82A}">
                    <a16:rowId xmlns:a16="http://schemas.microsoft.com/office/drawing/2014/main" val="4192477793"/>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Nurses</a:t>
                      </a:r>
                    </a:p>
                  </a:txBody>
                  <a:tcPr anchor="ctr"/>
                </a:tc>
                <a:tc>
                  <a:txBody>
                    <a:bodyPr/>
                    <a:lstStyle/>
                    <a:p>
                      <a:pPr algn="ctr" fontAlgn="base"/>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106</a:t>
                      </a:r>
                      <a:endPar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9.5%</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extLst>
                  <a:ext uri="{0D108BD9-81ED-4DB2-BD59-A6C34878D82A}">
                    <a16:rowId xmlns:a16="http://schemas.microsoft.com/office/drawing/2014/main" val="2381570947"/>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PSW/LTC</a:t>
                      </a: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81</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±10.9%​</a:t>
                      </a:r>
                    </a:p>
                  </a:txBody>
                  <a:tcPr anchor="ctr"/>
                </a:tc>
                <a:extLst>
                  <a:ext uri="{0D108BD9-81ED-4DB2-BD59-A6C34878D82A}">
                    <a16:rowId xmlns:a16="http://schemas.microsoft.com/office/drawing/2014/main" val="2879901587"/>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Administration</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92</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±10.2%​</a:t>
                      </a:r>
                    </a:p>
                  </a:txBody>
                  <a:tcPr anchor="ctr"/>
                </a:tc>
                <a:extLst>
                  <a:ext uri="{0D108BD9-81ED-4DB2-BD59-A6C34878D82A}">
                    <a16:rowId xmlns:a16="http://schemas.microsoft.com/office/drawing/2014/main" val="2133371396"/>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Other Hospital</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91</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±10.3%​</a:t>
                      </a:r>
                    </a:p>
                  </a:txBody>
                  <a:tcPr anchor="ctr"/>
                </a:tc>
                <a:extLst>
                  <a:ext uri="{0D108BD9-81ED-4DB2-BD59-A6C34878D82A}">
                    <a16:rowId xmlns:a16="http://schemas.microsoft.com/office/drawing/2014/main" val="2291334415"/>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Mental Health*</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37</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±16.1%​</a:t>
                      </a:r>
                    </a:p>
                  </a:txBody>
                  <a:tcPr anchor="ctr"/>
                </a:tc>
                <a:extLst>
                  <a:ext uri="{0D108BD9-81ED-4DB2-BD59-A6C34878D82A}">
                    <a16:rowId xmlns:a16="http://schemas.microsoft.com/office/drawing/2014/main" val="163753427"/>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Other Healthcare</a:t>
                      </a: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85</a:t>
                      </a:r>
                      <a:endPar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±10.6%​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989048"/>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Total</a:t>
                      </a:r>
                    </a:p>
                  </a:txBody>
                  <a:tcPr anchor="ctr">
                    <a:lnT w="12700" cap="flat" cmpd="sng" algn="ctr">
                      <a:solidFill>
                        <a:schemeClr val="tx1"/>
                      </a:solidFill>
                      <a:prstDash val="solid"/>
                      <a:round/>
                      <a:headEnd type="none" w="med" len="med"/>
                      <a:tailEnd type="none" w="med" len="med"/>
                    </a:lnT>
                  </a:tcPr>
                </a:tc>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492</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±4.4%​</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6440605"/>
                  </a:ext>
                </a:extLst>
              </a:tr>
            </a:tbl>
          </a:graphicData>
        </a:graphic>
      </p:graphicFrame>
      <p:graphicFrame>
        <p:nvGraphicFramePr>
          <p:cNvPr id="8" name="Table 7">
            <a:extLst>
              <a:ext uri="{FF2B5EF4-FFF2-40B4-BE49-F238E27FC236}">
                <a16:creationId xmlns:a16="http://schemas.microsoft.com/office/drawing/2014/main" id="{785523EC-57F5-4835-91CA-74FE4891096A}"/>
              </a:ext>
            </a:extLst>
          </p:cNvPr>
          <p:cNvGraphicFramePr>
            <a:graphicFrameLocks noGrp="1"/>
          </p:cNvGraphicFramePr>
          <p:nvPr/>
        </p:nvGraphicFramePr>
        <p:xfrm>
          <a:off x="822900" y="4093470"/>
          <a:ext cx="5060271" cy="2331720"/>
        </p:xfrm>
        <a:graphic>
          <a:graphicData uri="http://schemas.openxmlformats.org/drawingml/2006/table">
            <a:tbl>
              <a:tblPr firstRow="1">
                <a:tableStyleId>{9D7B26C5-4107-4FEC-AEDC-1716B250A1EF}</a:tableStyleId>
              </a:tblPr>
              <a:tblGrid>
                <a:gridCol w="2287217">
                  <a:extLst>
                    <a:ext uri="{9D8B030D-6E8A-4147-A177-3AD203B41FA5}">
                      <a16:colId xmlns:a16="http://schemas.microsoft.com/office/drawing/2014/main" val="1912903708"/>
                    </a:ext>
                  </a:extLst>
                </a:gridCol>
                <a:gridCol w="1386527">
                  <a:extLst>
                    <a:ext uri="{9D8B030D-6E8A-4147-A177-3AD203B41FA5}">
                      <a16:colId xmlns:a16="http://schemas.microsoft.com/office/drawing/2014/main" val="4249141528"/>
                    </a:ext>
                  </a:extLst>
                </a:gridCol>
                <a:gridCol w="1386527">
                  <a:extLst>
                    <a:ext uri="{9D8B030D-6E8A-4147-A177-3AD203B41FA5}">
                      <a16:colId xmlns:a16="http://schemas.microsoft.com/office/drawing/2014/main" val="885195156"/>
                    </a:ext>
                  </a:extLst>
                </a:gridCol>
              </a:tblGrid>
              <a:tr h="219321">
                <a:tc>
                  <a:txBody>
                    <a:bodyPr/>
                    <a:lstStyle/>
                    <a:p>
                      <a:pPr algn="ctr" fontAlgn="base"/>
                      <a:endParaRPr lang="en-US" sz="1050" dirty="0">
                        <a:solidFill>
                          <a:schemeClr val="tx1">
                            <a:lumMod val="75000"/>
                            <a:lumOff val="25000"/>
                          </a:schemeClr>
                        </a:solidFill>
                        <a:effectLst/>
                        <a:highlight>
                          <a:srgbClr val="FFFF00"/>
                        </a:highligh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Interviews​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Margin of error​</a:t>
                      </a:r>
                    </a:p>
                  </a:txBody>
                  <a:tcPr anchor="ctr"/>
                </a:tc>
                <a:extLst>
                  <a:ext uri="{0D108BD9-81ED-4DB2-BD59-A6C34878D82A}">
                    <a16:rowId xmlns:a16="http://schemas.microsoft.com/office/drawing/2014/main" val="4192477793"/>
                  </a:ext>
                </a:extLst>
              </a:tr>
              <a:tr h="244636">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Visible Minority</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1072</a:t>
                      </a:r>
                      <a:endPar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3.0%</a:t>
                      </a:r>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extLst>
                  <a:ext uri="{0D108BD9-81ED-4DB2-BD59-A6C34878D82A}">
                    <a16:rowId xmlns:a16="http://schemas.microsoft.com/office/drawing/2014/main" val="2381570947"/>
                  </a:ext>
                </a:extLst>
              </a:tr>
              <a:tr h="219321">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LGB2S</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​/Non-Binary/Trans</a:t>
                      </a:r>
                    </a:p>
                  </a:txBody>
                  <a:tcPr anchor="ctr"/>
                </a:tc>
                <a:tc>
                  <a:txBody>
                    <a:bodyPr/>
                    <a:lstStyle/>
                    <a:p>
                      <a:pPr algn="ctr" fontAlgn="base"/>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397</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±4.9%​</a:t>
                      </a:r>
                    </a:p>
                  </a:txBody>
                  <a:tcPr anchor="ctr"/>
                </a:tc>
                <a:extLst>
                  <a:ext uri="{0D108BD9-81ED-4DB2-BD59-A6C34878D82A}">
                    <a16:rowId xmlns:a16="http://schemas.microsoft.com/office/drawing/2014/main" val="2879901587"/>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Chronic Pain &amp; Physical Impairment</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4</a:t>
                      </a:r>
                      <a:r>
                        <a:rPr lang="en-CA"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38</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±4.7%​</a:t>
                      </a:r>
                    </a:p>
                  </a:txBody>
                  <a:tcPr anchor="ctr"/>
                </a:tc>
                <a:extLst>
                  <a:ext uri="{0D108BD9-81ED-4DB2-BD59-A6C34878D82A}">
                    <a16:rowId xmlns:a16="http://schemas.microsoft.com/office/drawing/2014/main" val="3838616314"/>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Mental Impairment/Mood Disorder</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625</a:t>
                      </a:r>
                      <a:endPar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±3.9%​</a:t>
                      </a:r>
                    </a:p>
                  </a:txBody>
                  <a:tcPr anchor="ctr"/>
                </a:tc>
                <a:extLst>
                  <a:ext uri="{0D108BD9-81ED-4DB2-BD59-A6C34878D82A}">
                    <a16:rowId xmlns:a16="http://schemas.microsoft.com/office/drawing/2014/main" val="3449777156"/>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Unionized Position</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1789</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±2.3%​</a:t>
                      </a:r>
                    </a:p>
                  </a:txBody>
                  <a:tcPr anchor="ctr"/>
                </a:tc>
                <a:extLst>
                  <a:ext uri="{0D108BD9-81ED-4DB2-BD59-A6C34878D82A}">
                    <a16:rowId xmlns:a16="http://schemas.microsoft.com/office/drawing/2014/main" val="2190181960"/>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Manager</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1866</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±2.3%​</a:t>
                      </a:r>
                    </a:p>
                  </a:txBody>
                  <a:tcPr anchor="ctr"/>
                </a:tc>
                <a:extLst>
                  <a:ext uri="{0D108BD9-81ED-4DB2-BD59-A6C34878D82A}">
                    <a16:rowId xmlns:a16="http://schemas.microsoft.com/office/drawing/2014/main" val="2486234911"/>
                  </a:ext>
                </a:extLst>
              </a:tr>
              <a:tr h="219321">
                <a:tc>
                  <a:txBody>
                    <a:bodyPr/>
                    <a:lstStyle/>
                    <a:p>
                      <a:pPr algn="ctr" fontAlgn="base"/>
                      <a:r>
                        <a:rPr lang="en-US" sz="1050" b="1"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Not Manager</a:t>
                      </a:r>
                      <a:endPar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3644</a:t>
                      </a: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lnB w="12700" cap="flat" cmpd="sng" algn="ctr">
                      <a:solidFill>
                        <a:schemeClr val="tx1"/>
                      </a:solidFill>
                      <a:prstDash val="solid"/>
                      <a:round/>
                      <a:headEnd type="none" w="med" len="med"/>
                      <a:tailEnd type="none" w="med" len="med"/>
                    </a:lnB>
                  </a:tcP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989048"/>
                  </a:ext>
                </a:extLst>
              </a:tr>
            </a:tbl>
          </a:graphicData>
        </a:graphic>
      </p:graphicFrame>
      <p:graphicFrame>
        <p:nvGraphicFramePr>
          <p:cNvPr id="9" name="Table 8">
            <a:extLst>
              <a:ext uri="{FF2B5EF4-FFF2-40B4-BE49-F238E27FC236}">
                <a16:creationId xmlns:a16="http://schemas.microsoft.com/office/drawing/2014/main" id="{882A704B-065F-43FE-93E1-9B9747ED045F}"/>
              </a:ext>
            </a:extLst>
          </p:cNvPr>
          <p:cNvGraphicFramePr>
            <a:graphicFrameLocks noGrp="1"/>
          </p:cNvGraphicFramePr>
          <p:nvPr/>
        </p:nvGraphicFramePr>
        <p:xfrm>
          <a:off x="6403831" y="4083823"/>
          <a:ext cx="5060271" cy="1668780"/>
        </p:xfrm>
        <a:graphic>
          <a:graphicData uri="http://schemas.openxmlformats.org/drawingml/2006/table">
            <a:tbl>
              <a:tblPr firstRow="1">
                <a:tableStyleId>{9D7B26C5-4107-4FEC-AEDC-1716B250A1EF}</a:tableStyleId>
              </a:tblPr>
              <a:tblGrid>
                <a:gridCol w="2287217">
                  <a:extLst>
                    <a:ext uri="{9D8B030D-6E8A-4147-A177-3AD203B41FA5}">
                      <a16:colId xmlns:a16="http://schemas.microsoft.com/office/drawing/2014/main" val="1912903708"/>
                    </a:ext>
                  </a:extLst>
                </a:gridCol>
                <a:gridCol w="1386527">
                  <a:extLst>
                    <a:ext uri="{9D8B030D-6E8A-4147-A177-3AD203B41FA5}">
                      <a16:colId xmlns:a16="http://schemas.microsoft.com/office/drawing/2014/main" val="4249141528"/>
                    </a:ext>
                  </a:extLst>
                </a:gridCol>
                <a:gridCol w="1386527">
                  <a:extLst>
                    <a:ext uri="{9D8B030D-6E8A-4147-A177-3AD203B41FA5}">
                      <a16:colId xmlns:a16="http://schemas.microsoft.com/office/drawing/2014/main" val="885195156"/>
                    </a:ext>
                  </a:extLst>
                </a:gridCol>
              </a:tblGrid>
              <a:tr h="219321">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Ethnicity</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Number of Interviews​</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Margin of error​</a:t>
                      </a:r>
                    </a:p>
                  </a:txBody>
                  <a:tcPr anchor="ctr"/>
                </a:tc>
                <a:extLst>
                  <a:ext uri="{0D108BD9-81ED-4DB2-BD59-A6C34878D82A}">
                    <a16:rowId xmlns:a16="http://schemas.microsoft.com/office/drawing/2014/main" val="4192477793"/>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Black</a:t>
                      </a:r>
                    </a:p>
                  </a:txBody>
                  <a:tcPr anchor="ctr"/>
                </a:tc>
                <a:tc>
                  <a:txBody>
                    <a:bodyPr/>
                    <a:lstStyle/>
                    <a:p>
                      <a:pPr algn="ctr" fontAlgn="base"/>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116</a:t>
                      </a:r>
                      <a:endPar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b="0" dirty="0">
                          <a:solidFill>
                            <a:schemeClr val="tx1">
                              <a:lumMod val="75000"/>
                              <a:lumOff val="25000"/>
                            </a:schemeClr>
                          </a:solidFill>
                          <a:effectLst/>
                          <a:latin typeface="Source Sans Pro" panose="020B0503030403020204" pitchFamily="34" charset="0"/>
                          <a:ea typeface="Source Sans Pro" panose="020B0503030403020204" pitchFamily="34" charset="0"/>
                        </a:rPr>
                        <a:t>±</a:t>
                      </a:r>
                      <a:r>
                        <a:rPr lang="en-US" sz="1050" b="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9.1%</a:t>
                      </a:r>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a:t>
                      </a:r>
                    </a:p>
                  </a:txBody>
                  <a:tcPr anchor="ctr"/>
                </a:tc>
                <a:extLst>
                  <a:ext uri="{0D108BD9-81ED-4DB2-BD59-A6C34878D82A}">
                    <a16:rowId xmlns:a16="http://schemas.microsoft.com/office/drawing/2014/main" val="2381570947"/>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East Asian</a:t>
                      </a:r>
                    </a:p>
                  </a:txBody>
                  <a:tcPr anchor="ctr"/>
                </a:tc>
                <a:tc>
                  <a:txBody>
                    <a:bodyPr/>
                    <a:lstStyle/>
                    <a:p>
                      <a:pPr algn="ctr" fontAlgn="base"/>
                      <a:r>
                        <a:rPr lang="en-US" sz="1050" u="none" strike="noStrike" dirty="0">
                          <a:solidFill>
                            <a:schemeClr val="tx1">
                              <a:lumMod val="75000"/>
                              <a:lumOff val="25000"/>
                            </a:schemeClr>
                          </a:solidFill>
                          <a:effectLst/>
                          <a:latin typeface="Source Sans Pro" panose="020B0503030403020204" pitchFamily="34" charset="0"/>
                          <a:ea typeface="Source Sans Pro" panose="020B0503030403020204" pitchFamily="34" charset="0"/>
                        </a:rPr>
                        <a:t>384</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±5%​</a:t>
                      </a:r>
                    </a:p>
                  </a:txBody>
                  <a:tcPr anchor="ctr"/>
                </a:tc>
                <a:extLst>
                  <a:ext uri="{0D108BD9-81ED-4DB2-BD59-A6C34878D82A}">
                    <a16:rowId xmlns:a16="http://schemas.microsoft.com/office/drawing/2014/main" val="2879901587"/>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South Asian</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215</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±6.7%​</a:t>
                      </a:r>
                    </a:p>
                  </a:txBody>
                  <a:tcPr anchor="ctr"/>
                </a:tc>
                <a:extLst>
                  <a:ext uri="{0D108BD9-81ED-4DB2-BD59-A6C34878D82A}">
                    <a16:rowId xmlns:a16="http://schemas.microsoft.com/office/drawing/2014/main" val="2133371396"/>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Other Visible Minority</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378</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±5%​</a:t>
                      </a:r>
                    </a:p>
                  </a:txBody>
                  <a:tcPr anchor="ctr"/>
                </a:tc>
                <a:extLst>
                  <a:ext uri="{0D108BD9-81ED-4DB2-BD59-A6C34878D82A}">
                    <a16:rowId xmlns:a16="http://schemas.microsoft.com/office/drawing/2014/main" val="2291334415"/>
                  </a:ext>
                </a:extLst>
              </a:tr>
              <a:tr h="219321">
                <a:tc>
                  <a:txBody>
                    <a:bodyPr/>
                    <a:lstStyle/>
                    <a:p>
                      <a:pPr algn="ctr" fontAlgn="base"/>
                      <a:r>
                        <a:rPr lang="en-US" sz="1050" b="1" dirty="0">
                          <a:solidFill>
                            <a:schemeClr val="tx1">
                              <a:lumMod val="75000"/>
                              <a:lumOff val="25000"/>
                            </a:schemeClr>
                          </a:solidFill>
                          <a:effectLst/>
                          <a:latin typeface="Source Sans Pro" panose="020B0503030403020204" pitchFamily="34" charset="0"/>
                          <a:ea typeface="Source Sans Pro" panose="020B0503030403020204" pitchFamily="34" charset="0"/>
                        </a:rPr>
                        <a:t>No Visible Minority</a:t>
                      </a:r>
                    </a:p>
                  </a:txBody>
                  <a:tcPr anchor="ctr"/>
                </a:tc>
                <a:tc>
                  <a:txBody>
                    <a:bodyPr/>
                    <a:lstStyle/>
                    <a:p>
                      <a:pPr algn="ctr" fontAlgn="base"/>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4308</a:t>
                      </a:r>
                      <a:endParaRPr lang="en-CA" sz="1050" dirty="0">
                        <a:solidFill>
                          <a:schemeClr val="tx1">
                            <a:lumMod val="75000"/>
                            <a:lumOff val="25000"/>
                          </a:schemeClr>
                        </a:solidFill>
                        <a:effectLst/>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50" dirty="0">
                          <a:solidFill>
                            <a:schemeClr val="tx1">
                              <a:lumMod val="75000"/>
                              <a:lumOff val="25000"/>
                            </a:schemeClr>
                          </a:solidFill>
                          <a:effectLst/>
                          <a:latin typeface="Source Sans Pro" panose="020B0503030403020204" pitchFamily="34" charset="0"/>
                          <a:ea typeface="Source Sans Pro" panose="020B0503030403020204" pitchFamily="34" charset="0"/>
                        </a:rPr>
                        <a:t>±1.5%</a:t>
                      </a:r>
                    </a:p>
                  </a:txBody>
                  <a:tcPr anchor="ctr"/>
                </a:tc>
                <a:extLst>
                  <a:ext uri="{0D108BD9-81ED-4DB2-BD59-A6C34878D82A}">
                    <a16:rowId xmlns:a16="http://schemas.microsoft.com/office/drawing/2014/main" val="3056440605"/>
                  </a:ext>
                </a:extLst>
              </a:tr>
            </a:tbl>
          </a:graphicData>
        </a:graphic>
      </p:graphicFrame>
      <p:sp>
        <p:nvSpPr>
          <p:cNvPr id="2" name="TextBox 1">
            <a:extLst>
              <a:ext uri="{FF2B5EF4-FFF2-40B4-BE49-F238E27FC236}">
                <a16:creationId xmlns:a16="http://schemas.microsoft.com/office/drawing/2014/main" id="{F6791560-6F1E-8543-B639-844B85B0E6E6}"/>
              </a:ext>
            </a:extLst>
          </p:cNvPr>
          <p:cNvSpPr txBox="1"/>
          <p:nvPr/>
        </p:nvSpPr>
        <p:spPr>
          <a:xfrm>
            <a:off x="6895733" y="6262042"/>
            <a:ext cx="4564464" cy="461665"/>
          </a:xfrm>
          <a:prstGeom prst="rect">
            <a:avLst/>
          </a:prstGeom>
          <a:noFill/>
        </p:spPr>
        <p:txBody>
          <a:bodyPr wrap="square" rtlCol="0">
            <a:spAutoFit/>
          </a:bodyPr>
          <a:lstStyle/>
          <a:p>
            <a:r>
              <a:rPr lang="en-US" sz="1200" dirty="0">
                <a:solidFill>
                  <a:schemeClr val="tx1">
                    <a:lumMod val="75000"/>
                    <a:lumOff val="25000"/>
                  </a:schemeClr>
                </a:solidFill>
              </a:rPr>
              <a:t>* While this sample is small, MHRC has similar findings in other reports consistent with this</a:t>
            </a:r>
          </a:p>
        </p:txBody>
      </p:sp>
    </p:spTree>
    <p:extLst>
      <p:ext uri="{BB962C8B-B14F-4D97-AF65-F5344CB8AC3E}">
        <p14:creationId xmlns:p14="http://schemas.microsoft.com/office/powerpoint/2010/main" val="378293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676228"/>
          </a:xfrm>
        </p:spPr>
        <p:txBody>
          <a:bodyPr>
            <a:normAutofit/>
          </a:bodyPr>
          <a:lstStyle/>
          <a:p>
            <a:r>
              <a:rPr lang="en-US" sz="3200" b="1" dirty="0">
                <a:solidFill>
                  <a:srgbClr val="D95943"/>
                </a:solidFill>
                <a:latin typeface="Source Sans Pro" panose="020B0503030403020204" pitchFamily="34" charset="0"/>
                <a:ea typeface="Verdana"/>
              </a:rPr>
              <a:t>Key Findings – Age</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511028" y="1579631"/>
            <a:ext cx="11111129" cy="5170646"/>
          </a:xfrm>
          <a:prstGeom prst="rect">
            <a:avLst/>
          </a:prstGeom>
          <a:noFill/>
        </p:spPr>
        <p:txBody>
          <a:bodyPr wrap="square" rtlCol="0">
            <a:spAutoFit/>
          </a:bodyPr>
          <a:lstStyle/>
          <a:p>
            <a:pPr>
              <a:spcAft>
                <a:spcPts val="1200"/>
              </a:spcAft>
            </a:pPr>
            <a:r>
              <a:rPr lang="en-US" b="1" dirty="0">
                <a:latin typeface="Source Sans Pro" panose="020B0503030403020204" pitchFamily="34" charset="0"/>
                <a:ea typeface="Source Sans Pro" panose="020B0503030403020204" pitchFamily="34" charset="0"/>
                <a:cs typeface="Verdana"/>
              </a:rPr>
              <a:t>Older Canadians feel more positively about their work environment overall. 18- to 34-year-olds are most likely to have issues when it comes to their confidence in doing their job and control over their environment. They have a higher rate of burnout and larger impact on psychological health and, while incidence is low, they are more likely to experience bullying and unfair treatment due to mental illness.  </a:t>
            </a:r>
          </a:p>
          <a:p>
            <a:pPr>
              <a:spcAft>
                <a:spcPts val="1200"/>
              </a:spcAft>
            </a:pPr>
            <a:endParaRPr lang="en-US" b="1" dirty="0">
              <a:latin typeface="Source Sans Pro" panose="020B0503030403020204" pitchFamily="34" charset="0"/>
              <a:ea typeface="Source Sans Pro" panose="020B0503030403020204" pitchFamily="34" charset="0"/>
              <a:cs typeface="Verdana"/>
            </a:endParaRPr>
          </a:p>
          <a:p>
            <a:pPr marL="285750" indent="-2857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Younger Canadians (18–34-year-olds) are less engaged in their workplace, </a:t>
            </a:r>
            <a:r>
              <a:rPr lang="en-CA" b="1" dirty="0">
                <a:latin typeface="Source Sans Pro" panose="020B0503030403020204" pitchFamily="34" charset="0"/>
                <a:ea typeface="Source Sans Pro" panose="020B0503030403020204" pitchFamily="34" charset="0"/>
              </a:rPr>
              <a:t>less likely to say they enjoy their work (51%) and are proud of what they do (57%)</a:t>
            </a:r>
            <a:r>
              <a:rPr lang="en-CA" dirty="0">
                <a:latin typeface="Source Sans Pro" panose="020B0503030403020204" pitchFamily="34" charset="0"/>
                <a:ea typeface="Source Sans Pro" panose="020B0503030403020204" pitchFamily="34" charset="0"/>
              </a:rPr>
              <a:t>, are less committed to the success of their team or organization (60%) and are less willing to give extra effort (60%).  </a:t>
            </a:r>
          </a:p>
          <a:p>
            <a:pPr marL="285750" indent="-2857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Older Canadians (55+) are better able to find a work-life balance (68%) and are more willing to talk to their employer to make this happen (53%).  However, regardless of age, </a:t>
            </a:r>
            <a:r>
              <a:rPr lang="en-CA" b="1" dirty="0">
                <a:latin typeface="Source Sans Pro" panose="020B0503030403020204" pitchFamily="34" charset="0"/>
                <a:ea typeface="Source Sans Pro" panose="020B0503030403020204" pitchFamily="34" charset="0"/>
              </a:rPr>
              <a:t>few say their employers offer programs or policies to prevent burnout (35%).</a:t>
            </a:r>
            <a:endParaRPr lang="en-CA" dirty="0">
              <a:latin typeface="Source Sans Pro" panose="020B0503030403020204" pitchFamily="34" charset="0"/>
              <a:ea typeface="Source Sans Pro" panose="020B0503030403020204" pitchFamily="34" charset="0"/>
            </a:endParaRPr>
          </a:p>
          <a:p>
            <a:pPr marL="285750" indent="-285750">
              <a:spcAft>
                <a:spcPts val="12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Verdana"/>
              </a:rPr>
              <a:t>35–54-year-olds are </a:t>
            </a:r>
            <a:r>
              <a:rPr lang="en-US" b="1" dirty="0">
                <a:latin typeface="Source Sans Pro" panose="020B0503030403020204" pitchFamily="34" charset="0"/>
                <a:ea typeface="Source Sans Pro" panose="020B0503030403020204" pitchFamily="34" charset="0"/>
                <a:cs typeface="Verdana"/>
              </a:rPr>
              <a:t>more likely to have issues with workplace conflicts </a:t>
            </a:r>
            <a:r>
              <a:rPr lang="en-US" dirty="0">
                <a:latin typeface="Source Sans Pro" panose="020B0503030403020204" pitchFamily="34" charset="0"/>
                <a:ea typeface="Source Sans Pro" panose="020B0503030403020204" pitchFamily="34" charset="0"/>
                <a:cs typeface="Verdana"/>
              </a:rPr>
              <a:t>and also have a higher rate of burnout and psychological impact than older Canadians.</a:t>
            </a:r>
          </a:p>
          <a:p>
            <a:pPr marL="285750" indent="-2857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5</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99403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636471"/>
          </a:xfrm>
        </p:spPr>
        <p:txBody>
          <a:bodyPr>
            <a:normAutofit/>
          </a:bodyPr>
          <a:lstStyle/>
          <a:p>
            <a:r>
              <a:rPr lang="en-US" sz="3200" b="1" dirty="0">
                <a:solidFill>
                  <a:srgbClr val="D95943"/>
                </a:solidFill>
                <a:latin typeface="Source Sans Pro" panose="020B0503030403020204" pitchFamily="34" charset="0"/>
                <a:ea typeface="Verdana"/>
              </a:rPr>
              <a:t>Key Findings – Age Continued</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55136" y="1825397"/>
            <a:ext cx="11434092" cy="4462760"/>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When it comes to Psychological Competencies, </a:t>
            </a:r>
            <a:r>
              <a:rPr lang="en-CA" b="1" dirty="0">
                <a:latin typeface="Source Sans Pro" panose="020B0503030403020204" pitchFamily="34" charset="0"/>
                <a:ea typeface="Source Sans Pro" panose="020B0503030403020204" pitchFamily="34" charset="0"/>
              </a:rPr>
              <a:t>younger Canadians feel less confident in their ability to do their job (59%)</a:t>
            </a:r>
            <a:r>
              <a:rPr lang="en-CA" dirty="0">
                <a:latin typeface="Source Sans Pro" panose="020B0503030403020204" pitchFamily="34" charset="0"/>
                <a:ea typeface="Source Sans Pro" panose="020B0503030403020204" pitchFamily="34" charset="0"/>
              </a:rPr>
              <a:t> while 35–54-year-olds feel less confident new hires will fit  with the organization (45%) or that the company has prepared them to deal with the psychological demands of the job (37%). </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Older Canadians are more likely to feel their organizations offer recognition and reward (58%); </a:t>
            </a:r>
            <a:r>
              <a:rPr lang="en-CA" b="1" dirty="0">
                <a:latin typeface="Source Sans Pro" panose="020B0503030403020204" pitchFamily="34" charset="0"/>
                <a:ea typeface="Source Sans Pro" panose="020B0503030403020204" pitchFamily="34" charset="0"/>
              </a:rPr>
              <a:t>18–34-year-olds are least likely to feel they are fairly compensated (42%)</a:t>
            </a:r>
            <a:r>
              <a:rPr lang="en-CA" dirty="0">
                <a:latin typeface="Source Sans Pro" panose="020B0503030403020204" pitchFamily="34" charset="0"/>
                <a:ea typeface="Source Sans Pro" panose="020B0503030403020204" pitchFamily="34" charset="0"/>
              </a:rPr>
              <a:t>,</a:t>
            </a:r>
            <a:r>
              <a:rPr lang="en-CA" b="1" dirty="0">
                <a:latin typeface="Source Sans Pro" panose="020B0503030403020204" pitchFamily="34" charset="0"/>
                <a:ea typeface="Source Sans Pro" panose="020B0503030403020204" pitchFamily="34" charset="0"/>
              </a:rPr>
              <a:t> </a:t>
            </a:r>
            <a:r>
              <a:rPr lang="en-CA" dirty="0">
                <a:latin typeface="Source Sans Pro" panose="020B0503030403020204" pitchFamily="34" charset="0"/>
                <a:ea typeface="Source Sans Pro" panose="020B0503030403020204" pitchFamily="34" charset="0"/>
              </a:rPr>
              <a:t>and 35–54-year-olds are least likely to feel their accomplishments are celebrated (43%).</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Older Canadians feel more positively about all aspects of Workload Management.  18–34 year-olds feel they have the least control over their tasks and responsibilities (53%).</a:t>
            </a: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The likelihood of burn-out decreases with age</a:t>
            </a:r>
            <a:r>
              <a:rPr lang="en-CA" dirty="0">
                <a:latin typeface="Source Sans Pro" panose="020B0503030403020204" pitchFamily="34" charset="0"/>
                <a:ea typeface="Source Sans Pro" panose="020B0503030403020204" pitchFamily="34" charset="0"/>
              </a:rPr>
              <a:t>, being most prevalent in the 18–34                                                          year-old age category and least in the 55+ age category. Working impacting psychological                                             health is more prevalent among those under 55.</a:t>
            </a: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6</a:t>
            </a:fld>
            <a:endParaRPr lang="en-US" sz="1600" b="1" dirty="0">
              <a:solidFill>
                <a:schemeClr val="tx1">
                  <a:lumMod val="95000"/>
                  <a:lumOff val="5000"/>
                </a:schemeClr>
              </a:solidFill>
            </a:endParaRPr>
          </a:p>
        </p:txBody>
      </p:sp>
      <p:pic>
        <p:nvPicPr>
          <p:cNvPr id="1026" name="Picture 2" descr="Age Icon Png #96061 - Free Icons Library">
            <a:extLst>
              <a:ext uri="{FF2B5EF4-FFF2-40B4-BE49-F238E27FC236}">
                <a16:creationId xmlns:a16="http://schemas.microsoft.com/office/drawing/2014/main" id="{E0032282-3BB0-B345-92B7-AFF42CFD3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028" y="3853187"/>
            <a:ext cx="2664823" cy="266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7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801898"/>
          </a:xfrm>
        </p:spPr>
        <p:txBody>
          <a:bodyPr>
            <a:normAutofit/>
          </a:bodyPr>
          <a:lstStyle/>
          <a:p>
            <a:r>
              <a:rPr lang="en-US" sz="3200" b="1" dirty="0">
                <a:solidFill>
                  <a:srgbClr val="D95943"/>
                </a:solidFill>
                <a:latin typeface="Source Sans Pro" panose="020B0503030403020204" pitchFamily="34" charset="0"/>
                <a:ea typeface="Verdana"/>
              </a:rPr>
              <a:t>Key Findings – Age Continued</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402772" y="1979741"/>
            <a:ext cx="11336122" cy="4616648"/>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35- to 54-year-olds feel less strongly than either younger or older Canadians when it comes to people being accountable for their actions (46%), values being demonstrated at all levels (45%) and trust between employees and management (42%).</a:t>
            </a: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Younger Canadians (18-35) feel their physical safety is not as protected as older Canadians do (55% vs. 67%).  </a:t>
            </a:r>
            <a:r>
              <a:rPr lang="en-CA" dirty="0">
                <a:latin typeface="Source Sans Pro" panose="020B0503030403020204" pitchFamily="34" charset="0"/>
                <a:ea typeface="Source Sans Pro" panose="020B0503030403020204" pitchFamily="34" charset="0"/>
              </a:rPr>
              <a:t>Those 55+ feel most strongly that employers respond when accidents happen or safety concerns are raised (63%).</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Older Canadians are also more likely to feel they receive clear leadership and expectations at work – they know what they are expected to do (82%), they are informed of changes (53%) and their organization has clear, effective communication (51%).  </a:t>
            </a:r>
            <a:r>
              <a:rPr lang="en-CA" b="1" dirty="0">
                <a:latin typeface="Source Sans Pro" panose="020B0503030403020204" pitchFamily="34" charset="0"/>
                <a:ea typeface="Source Sans Pro" panose="020B0503030403020204" pitchFamily="34" charset="0"/>
              </a:rPr>
              <a:t>Younger Canadians (18-35) are least likely to have clear expectations </a:t>
            </a:r>
            <a:r>
              <a:rPr lang="en-CA" dirty="0">
                <a:latin typeface="Source Sans Pro" panose="020B0503030403020204" pitchFamily="34" charset="0"/>
                <a:ea typeface="Source Sans Pro" panose="020B0503030403020204" pitchFamily="34" charset="0"/>
              </a:rPr>
              <a:t>(63%), while 35–54-year-olds (42%) are less likely to say difficult situations are addressed.</a:t>
            </a: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Opportunities for growth and development </a:t>
            </a:r>
            <a:r>
              <a:rPr lang="en-CA" dirty="0">
                <a:latin typeface="Source Sans Pro" panose="020B0503030403020204" pitchFamily="34" charset="0"/>
                <a:ea typeface="Source Sans Pro" panose="020B0503030403020204" pitchFamily="34" charset="0"/>
              </a:rPr>
              <a:t>are more frequently experienced by younger Canadians (69%). </a:t>
            </a: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a:p>
            <a:pPr marL="171450" indent="-171450">
              <a:spcAft>
                <a:spcPts val="1200"/>
              </a:spcAft>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7</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388112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676228"/>
          </a:xfrm>
        </p:spPr>
        <p:txBody>
          <a:bodyPr>
            <a:normAutofit/>
          </a:bodyPr>
          <a:lstStyle/>
          <a:p>
            <a:r>
              <a:rPr lang="en-US" sz="3200" b="1" dirty="0">
                <a:solidFill>
                  <a:srgbClr val="D95943"/>
                </a:solidFill>
                <a:latin typeface="Source Sans Pro" panose="020B0503030403020204" pitchFamily="34" charset="0"/>
                <a:ea typeface="Verdana"/>
              </a:rPr>
              <a:t>Key Findings – Region</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55135" y="1380646"/>
            <a:ext cx="11434093" cy="2523768"/>
          </a:xfrm>
          <a:prstGeom prst="rect">
            <a:avLst/>
          </a:prstGeom>
          <a:noFill/>
        </p:spPr>
        <p:txBody>
          <a:bodyPr wrap="square" rtlCol="0">
            <a:spAutoFit/>
          </a:bodyPr>
          <a:lstStyle/>
          <a:p>
            <a:pPr>
              <a:spcAft>
                <a:spcPts val="1200"/>
              </a:spcAft>
            </a:pPr>
            <a:r>
              <a:rPr lang="en-US" b="1" dirty="0">
                <a:latin typeface="Source Sans Pro" panose="020B0503030403020204" pitchFamily="34" charset="0"/>
                <a:ea typeface="Source Sans Pro" panose="020B0503030403020204" pitchFamily="34" charset="0"/>
                <a:cs typeface="Verdana"/>
              </a:rPr>
              <a:t>Employees from across the country feel similarly about psychological health and safety metrics. Overall, those in Atlantic Canada tend to feel the most positively about their workplace, although those in Quebec are least likely to feel the impacts of burnout, discrimination or bullying.</a:t>
            </a:r>
          </a:p>
          <a:p>
            <a:pPr>
              <a:spcAft>
                <a:spcPts val="1200"/>
              </a:spcAft>
            </a:pPr>
            <a:endParaRPr lang="en-US" sz="200" b="1" dirty="0">
              <a:latin typeface="Source Sans Pro" panose="020B0503030403020204" pitchFamily="34" charset="0"/>
              <a:ea typeface="Source Sans Pro" panose="020B0503030403020204" pitchFamily="34" charset="0"/>
              <a:cs typeface="Verdana"/>
            </a:endParaRP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Residents of Alberta have a harder time than other areas of the country when it comes to finding work-life balance (46%).</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There are numerous areas in which those in </a:t>
            </a:r>
            <a:r>
              <a:rPr lang="en-CA" b="1" dirty="0">
                <a:latin typeface="Source Sans Pro" panose="020B0503030403020204" pitchFamily="34" charset="0"/>
                <a:ea typeface="Source Sans Pro" panose="020B0503030403020204" pitchFamily="34" charset="0"/>
              </a:rPr>
              <a:t>Atlantic Canada and Quebec </a:t>
            </a:r>
            <a:r>
              <a:rPr lang="en-CA" dirty="0">
                <a:latin typeface="Source Sans Pro" panose="020B0503030403020204" pitchFamily="34" charset="0"/>
                <a:ea typeface="Source Sans Pro" panose="020B0503030403020204" pitchFamily="34" charset="0"/>
              </a:rPr>
              <a:t>are feeling most positive about their workplaces.</a:t>
            </a: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8</a:t>
            </a:fld>
            <a:endParaRPr lang="en-US" sz="1600" b="1" dirty="0">
              <a:solidFill>
                <a:schemeClr val="tx1">
                  <a:lumMod val="95000"/>
                  <a:lumOff val="5000"/>
                </a:schemeClr>
              </a:solidFill>
            </a:endParaRPr>
          </a:p>
        </p:txBody>
      </p:sp>
      <p:pic>
        <p:nvPicPr>
          <p:cNvPr id="2052" name="Picture 4" descr="Black Line Icon for Region, Field and Zone Stock Illustration -  Illustration of scope, black: 175361945">
            <a:extLst>
              <a:ext uri="{FF2B5EF4-FFF2-40B4-BE49-F238E27FC236}">
                <a16:creationId xmlns:a16="http://schemas.microsoft.com/office/drawing/2014/main" id="{361B0547-E467-7F49-8365-F12D78937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6" y="3826412"/>
            <a:ext cx="3170099" cy="3031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CA66E6-885D-4F47-BBA4-58410699530F}"/>
              </a:ext>
            </a:extLst>
          </p:cNvPr>
          <p:cNvSpPr txBox="1"/>
          <p:nvPr/>
        </p:nvSpPr>
        <p:spPr>
          <a:xfrm>
            <a:off x="3145973" y="3687901"/>
            <a:ext cx="8336278" cy="3170099"/>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 The primary high scoring metrics for Atlantic Canada are in terms of Engagement (79%), Psychological Protection (68%), and Psychological Social Support (67%). Statements regarding support around workplace stress as well as for those with physical impairments scored particularly high in this region.</a:t>
            </a:r>
          </a:p>
          <a:p>
            <a:pPr marL="171450" indent="-171450">
              <a:spcAft>
                <a:spcPts val="1200"/>
              </a:spcAft>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 Respondents in Quebec indicated high frequency in areas of Recognition and Reward (69%) as well as Civility and Respect (69%). More specifically, those in Quebec are more likely to say their </a:t>
            </a:r>
            <a:r>
              <a:rPr lang="en-CA" b="1" dirty="0">
                <a:latin typeface="Source Sans Pro" panose="020B0503030403020204" pitchFamily="34" charset="0"/>
                <a:ea typeface="Source Sans Pro" panose="020B0503030403020204" pitchFamily="34" charset="0"/>
              </a:rPr>
              <a:t>workplace is inclusive (67%) and that people are held accountable for their actions (53%)</a:t>
            </a:r>
            <a:r>
              <a:rPr lang="en-CA" dirty="0">
                <a:latin typeface="Source Sans Pro" panose="020B0503030403020204" pitchFamily="34" charset="0"/>
                <a:ea typeface="Source Sans Pro" panose="020B0503030403020204" pitchFamily="34" charset="0"/>
              </a:rPr>
              <a:t>. Additionally, they feel least likely to experience discrimination or bullying and most likely to be treated fairly.</a:t>
            </a:r>
          </a:p>
          <a:p>
            <a:endParaRPr lang="en-US" dirty="0"/>
          </a:p>
        </p:txBody>
      </p:sp>
    </p:spTree>
    <p:extLst>
      <p:ext uri="{BB962C8B-B14F-4D97-AF65-F5344CB8AC3E}">
        <p14:creationId xmlns:p14="http://schemas.microsoft.com/office/powerpoint/2010/main" val="65915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8ABDF-DFCF-462C-92B2-CF788AC0EE7C}"/>
              </a:ext>
            </a:extLst>
          </p:cNvPr>
          <p:cNvSpPr>
            <a:spLocks noGrp="1"/>
          </p:cNvSpPr>
          <p:nvPr>
            <p:ph type="title"/>
          </p:nvPr>
        </p:nvSpPr>
        <p:spPr>
          <a:xfrm>
            <a:off x="432000" y="576000"/>
            <a:ext cx="9664817" cy="622800"/>
          </a:xfrm>
        </p:spPr>
        <p:txBody>
          <a:bodyPr>
            <a:normAutofit/>
          </a:bodyPr>
          <a:lstStyle/>
          <a:p>
            <a:r>
              <a:rPr lang="en-US" sz="3200" b="1" dirty="0">
                <a:solidFill>
                  <a:srgbClr val="D95943"/>
                </a:solidFill>
                <a:latin typeface="Source Sans Pro" panose="020B0503030403020204" pitchFamily="34" charset="0"/>
                <a:ea typeface="Verdana"/>
              </a:rPr>
              <a:t>Key Findings – Industry</a:t>
            </a:r>
            <a:endParaRPr lang="en-US" sz="3200" b="1" dirty="0">
              <a:solidFill>
                <a:srgbClr val="D95943"/>
              </a:solidFill>
            </a:endParaRPr>
          </a:p>
        </p:txBody>
      </p:sp>
      <p:sp>
        <p:nvSpPr>
          <p:cNvPr id="8" name="TextBox 7">
            <a:extLst>
              <a:ext uri="{FF2B5EF4-FFF2-40B4-BE49-F238E27FC236}">
                <a16:creationId xmlns:a16="http://schemas.microsoft.com/office/drawing/2014/main" id="{A4EC077D-E575-486A-B681-601C35EAB893}"/>
              </a:ext>
            </a:extLst>
          </p:cNvPr>
          <p:cNvSpPr txBox="1"/>
          <p:nvPr/>
        </p:nvSpPr>
        <p:spPr>
          <a:xfrm>
            <a:off x="355136" y="1425744"/>
            <a:ext cx="11584316" cy="5432256"/>
          </a:xfrm>
          <a:prstGeom prst="rect">
            <a:avLst/>
          </a:prstGeom>
          <a:noFill/>
        </p:spPr>
        <p:txBody>
          <a:bodyPr wrap="square" rtlCol="0">
            <a:spAutoFit/>
          </a:bodyPr>
          <a:lstStyle/>
          <a:p>
            <a:pPr>
              <a:spcAft>
                <a:spcPts val="1200"/>
              </a:spcAft>
            </a:pPr>
            <a:r>
              <a:rPr lang="en-US" b="1" dirty="0">
                <a:latin typeface="Source Sans Pro" panose="020B0503030403020204" pitchFamily="34" charset="0"/>
                <a:ea typeface="Source Sans Pro" panose="020B0503030403020204" pitchFamily="34" charset="0"/>
                <a:cs typeface="Verdana"/>
              </a:rPr>
              <a:t>Employees working in Finances, Legal and Insurance feel most positively about psychological health and safety in the workplace.  Those in Healthcare are most likely to say these attributes are rare in their workplace and are more likely to experience burnout, traumas, discrimination, harassment and to be treated unfairly due to mental health.  The Transportation sector felt the least positive of all sectors across all psychological health and safety metrics. While managers generally feel more positively, they have a higher rate of burnout. </a:t>
            </a:r>
          </a:p>
          <a:p>
            <a:pPr>
              <a:spcAft>
                <a:spcPts val="1200"/>
              </a:spcAft>
            </a:pPr>
            <a:endParaRPr lang="en-US" b="1" dirty="0">
              <a:latin typeface="Source Sans Pro" panose="020B0503030403020204" pitchFamily="34" charset="0"/>
              <a:ea typeface="Source Sans Pro" panose="020B0503030403020204" pitchFamily="34" charset="0"/>
              <a:cs typeface="Verdana"/>
            </a:endParaRPr>
          </a:p>
          <a:p>
            <a:pPr marL="171450" indent="-171450">
              <a:spcAft>
                <a:spcPts val="1200"/>
              </a:spcAft>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Those working in Finance, Legal and Insurance feel most positively about many of the statements </a:t>
            </a:r>
            <a:r>
              <a:rPr lang="en-CA" dirty="0">
                <a:latin typeface="Source Sans Pro" panose="020B0503030403020204" pitchFamily="34" charset="0"/>
                <a:ea typeface="Source Sans Pro" panose="020B0503030403020204" pitchFamily="34" charset="0"/>
              </a:rPr>
              <a:t>given, including those in the area of Balance (71%), Civility and Respect (74%) , Clear Leadership and Expectations (74%) Growth and Development (73%), Involvement and Influence (75%), Organizational Culture (73%), Protection of Physical Safety (73%), Psychological Competencies and Demands (73%), Psychological Protection (73%), Psychological and Social Support (72%), Recognition and Reward (73%) and Workload Management (72%).</a:t>
            </a:r>
          </a:p>
          <a:p>
            <a:pPr marL="171450" indent="-171450">
              <a:buFont typeface="Arial" panose="020B0604020202020204" pitchFamily="34" charset="0"/>
              <a:buChar char="•"/>
            </a:pPr>
            <a:r>
              <a:rPr lang="en-CA" b="1" dirty="0">
                <a:latin typeface="Source Sans Pro" panose="020B0503030403020204" pitchFamily="34" charset="0"/>
                <a:ea typeface="Source Sans Pro" panose="020B0503030403020204" pitchFamily="34" charset="0"/>
              </a:rPr>
              <a:t>First Responders and Healthcare workers scored poorly in key areas </a:t>
            </a:r>
            <a:r>
              <a:rPr lang="en-CA" dirty="0">
                <a:latin typeface="Source Sans Pro" panose="020B0503030403020204" pitchFamily="34" charset="0"/>
                <a:ea typeface="Source Sans Pro" panose="020B0503030403020204" pitchFamily="34" charset="0"/>
              </a:rPr>
              <a:t>– notable areas in need of improvement are, for First Responders, </a:t>
            </a:r>
            <a:r>
              <a:rPr lang="en-CA" i="1" dirty="0">
                <a:latin typeface="Source Sans Pro" panose="020B0503030403020204" pitchFamily="34" charset="0"/>
                <a:ea typeface="Source Sans Pro" panose="020B0503030403020204" pitchFamily="34" charset="0"/>
              </a:rPr>
              <a:t>Growth and Development </a:t>
            </a:r>
            <a:r>
              <a:rPr lang="en-CA" dirty="0">
                <a:latin typeface="Source Sans Pro" panose="020B0503030403020204" pitchFamily="34" charset="0"/>
                <a:ea typeface="Source Sans Pro" panose="020B0503030403020204" pitchFamily="34" charset="0"/>
              </a:rPr>
              <a:t>(64%)</a:t>
            </a:r>
            <a:r>
              <a:rPr lang="en-CA" i="1" dirty="0">
                <a:latin typeface="Source Sans Pro" panose="020B0503030403020204" pitchFamily="34" charset="0"/>
                <a:ea typeface="Source Sans Pro" panose="020B0503030403020204" pitchFamily="34" charset="0"/>
              </a:rPr>
              <a:t> </a:t>
            </a:r>
            <a:r>
              <a:rPr lang="en-CA" dirty="0">
                <a:latin typeface="Source Sans Pro" panose="020B0503030403020204" pitchFamily="34" charset="0"/>
                <a:ea typeface="Source Sans Pro" panose="020B0503030403020204" pitchFamily="34" charset="0"/>
              </a:rPr>
              <a:t>and </a:t>
            </a:r>
            <a:r>
              <a:rPr lang="en-CA" i="1" dirty="0">
                <a:latin typeface="Source Sans Pro" panose="020B0503030403020204" pitchFamily="34" charset="0"/>
                <a:ea typeface="Source Sans Pro" panose="020B0503030403020204" pitchFamily="34" charset="0"/>
              </a:rPr>
              <a:t>Civility and Respect </a:t>
            </a:r>
            <a:r>
              <a:rPr lang="en-CA" dirty="0">
                <a:latin typeface="Source Sans Pro" panose="020B0503030403020204" pitchFamily="34" charset="0"/>
                <a:ea typeface="Source Sans Pro" panose="020B0503030403020204" pitchFamily="34" charset="0"/>
              </a:rPr>
              <a:t>(67%)</a:t>
            </a:r>
            <a:r>
              <a:rPr lang="en-CA" i="1" dirty="0">
                <a:latin typeface="Source Sans Pro" panose="020B0503030403020204" pitchFamily="34" charset="0"/>
                <a:ea typeface="Source Sans Pro" panose="020B0503030403020204" pitchFamily="34" charset="0"/>
              </a:rPr>
              <a:t>, </a:t>
            </a:r>
            <a:r>
              <a:rPr lang="en-CA" dirty="0">
                <a:latin typeface="Source Sans Pro" panose="020B0503030403020204" pitchFamily="34" charset="0"/>
                <a:ea typeface="Source Sans Pro" panose="020B0503030403020204" pitchFamily="34" charset="0"/>
              </a:rPr>
              <a:t>and for Health and Patient Care, both </a:t>
            </a:r>
            <a:r>
              <a:rPr lang="en-CA" i="1" dirty="0">
                <a:latin typeface="Source Sans Pro" panose="020B0503030403020204" pitchFamily="34" charset="0"/>
                <a:ea typeface="Source Sans Pro" panose="020B0503030403020204" pitchFamily="34" charset="0"/>
              </a:rPr>
              <a:t>Balance</a:t>
            </a:r>
            <a:r>
              <a:rPr lang="en-CA" dirty="0">
                <a:latin typeface="Source Sans Pro" panose="020B0503030403020204" pitchFamily="34" charset="0"/>
                <a:ea typeface="Source Sans Pro" panose="020B0503030403020204" pitchFamily="34" charset="0"/>
              </a:rPr>
              <a:t> (59%) and </a:t>
            </a:r>
            <a:r>
              <a:rPr lang="en-CA" i="1" dirty="0">
                <a:latin typeface="Source Sans Pro" panose="020B0503030403020204" pitchFamily="34" charset="0"/>
                <a:ea typeface="Source Sans Pro" panose="020B0503030403020204" pitchFamily="34" charset="0"/>
              </a:rPr>
              <a:t>Psychological and Social Support </a:t>
            </a:r>
            <a:r>
              <a:rPr lang="en-CA" dirty="0">
                <a:latin typeface="Source Sans Pro" panose="020B0503030403020204" pitchFamily="34" charset="0"/>
                <a:ea typeface="Source Sans Pro" panose="020B0503030403020204" pitchFamily="34" charset="0"/>
              </a:rPr>
              <a:t>(60%).</a:t>
            </a:r>
          </a:p>
          <a:p>
            <a:pPr marL="171450" indent="-171450">
              <a:buFont typeface="Arial" panose="020B0604020202020204" pitchFamily="34" charset="0"/>
              <a:buChar char="•"/>
            </a:pPr>
            <a:endParaRPr lang="en-CA" sz="1100"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en-CA" dirty="0">
                <a:latin typeface="Source Sans Pro" panose="020B0503030403020204" pitchFamily="34" charset="0"/>
                <a:ea typeface="Source Sans Pro" panose="020B0503030403020204" pitchFamily="34" charset="0"/>
              </a:rPr>
              <a:t>Management scored higher than non-management employees </a:t>
            </a:r>
            <a:r>
              <a:rPr lang="en-CA" b="1" dirty="0">
                <a:latin typeface="Source Sans Pro" panose="020B0503030403020204" pitchFamily="34" charset="0"/>
                <a:ea typeface="Source Sans Pro" panose="020B0503030403020204" pitchFamily="34" charset="0"/>
              </a:rPr>
              <a:t>across all metrics</a:t>
            </a:r>
            <a:r>
              <a:rPr lang="en-CA" dirty="0">
                <a:latin typeface="Source Sans Pro" panose="020B0503030403020204" pitchFamily="34" charset="0"/>
                <a:ea typeface="Source Sans Pro" panose="020B0503030403020204" pitchFamily="34" charset="0"/>
              </a:rPr>
              <a:t>.</a:t>
            </a:r>
          </a:p>
          <a:p>
            <a:pPr marL="171450" indent="-171450">
              <a:buFont typeface="Arial" panose="020B0604020202020204" pitchFamily="34" charset="0"/>
              <a:buChar char="•"/>
            </a:pPr>
            <a:endParaRPr lang="en-CA" dirty="0">
              <a:latin typeface="Source Sans Pro" panose="020B0503030403020204" pitchFamily="34" charset="0"/>
              <a:ea typeface="Source Sans Pro" panose="020B0503030403020204" pitchFamily="34" charset="0"/>
            </a:endParaRPr>
          </a:p>
          <a:p>
            <a:endParaRPr lang="en-CA" dirty="0">
              <a:latin typeface="Source Sans Pro" panose="020B0503030403020204" pitchFamily="34" charset="0"/>
              <a:ea typeface="Source Sans Pro" panose="020B0503030403020204" pitchFamily="34" charset="0"/>
            </a:endParaRPr>
          </a:p>
        </p:txBody>
      </p:sp>
      <p:sp>
        <p:nvSpPr>
          <p:cNvPr id="12" name="Slide Number Placeholder 11">
            <a:extLst>
              <a:ext uri="{FF2B5EF4-FFF2-40B4-BE49-F238E27FC236}">
                <a16:creationId xmlns:a16="http://schemas.microsoft.com/office/drawing/2014/main" id="{4E5D065A-3391-4FFF-9B61-1E5510DC5C94}"/>
              </a:ext>
            </a:extLst>
          </p:cNvPr>
          <p:cNvSpPr>
            <a:spLocks noGrp="1"/>
          </p:cNvSpPr>
          <p:nvPr>
            <p:ph type="sldNum" sz="quarter" idx="4"/>
          </p:nvPr>
        </p:nvSpPr>
        <p:spPr>
          <a:xfrm>
            <a:off x="9046028" y="6413827"/>
            <a:ext cx="2743200" cy="365125"/>
          </a:xfrm>
        </p:spPr>
        <p:txBody>
          <a:bodyPr/>
          <a:lstStyle/>
          <a:p>
            <a:fld id="{2BA89E96-975D-48D7-991A-74E5C6FB2416}" type="slidenum">
              <a:rPr lang="en-US" sz="1600" b="1" smtClean="0">
                <a:solidFill>
                  <a:schemeClr val="tx1">
                    <a:lumMod val="95000"/>
                    <a:lumOff val="5000"/>
                  </a:schemeClr>
                </a:solidFill>
              </a:rPr>
              <a:t>9</a:t>
            </a:fld>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1213971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46112</TotalTime>
  <Words>4832</Words>
  <Application>Microsoft Office PowerPoint</Application>
  <PresentationFormat>Widescreen</PresentationFormat>
  <Paragraphs>903</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Georgia</vt:lpstr>
      <vt:lpstr>Source Sans Pro</vt:lpstr>
      <vt:lpstr>Verdana</vt:lpstr>
      <vt:lpstr>Office Theme</vt:lpstr>
      <vt:lpstr>Psychological Health &amp; Safety in Canadian Workplaces</vt:lpstr>
      <vt:lpstr>Project Description</vt:lpstr>
      <vt:lpstr>Methodology</vt:lpstr>
      <vt:lpstr>Methodology</vt:lpstr>
      <vt:lpstr>Key Findings – Age</vt:lpstr>
      <vt:lpstr>Key Findings – Age Continued</vt:lpstr>
      <vt:lpstr>Key Findings – Age Continued</vt:lpstr>
      <vt:lpstr>Key Findings – Region</vt:lpstr>
      <vt:lpstr>Key Findings – Industry</vt:lpstr>
      <vt:lpstr>Key Findings – Industry Continued</vt:lpstr>
      <vt:lpstr>Key Findings – Industry Continued</vt:lpstr>
      <vt:lpstr>Key Findings – Personal Circumstance</vt:lpstr>
      <vt:lpstr>Key Findings – Personal Circumstance</vt:lpstr>
      <vt:lpstr>Key Findings – Personal Circumstance</vt:lpstr>
      <vt:lpstr>Key Findings – Personal Circumstance</vt:lpstr>
      <vt:lpstr>Summary of Ratings</vt:lpstr>
      <vt:lpstr>Summary of Ratings</vt:lpstr>
      <vt:lpstr>One-third of Canadians are feeling burned-out at work</vt:lpstr>
      <vt:lpstr>Most workplaces have COVID-19 related policies.  More than half have had input to these policies.</vt:lpstr>
      <vt:lpstr> Lesli Martin, Senior Vice President, Pollara Michael Cooper, Vice President, MHRC Brittany Saab, Stakeholder Engagement, MHRC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MHRC PHS Abridged Dec 2021</dc:title>
  <dc:creator>Sarah M</dc:creator>
  <cp:lastModifiedBy>Michael Cooper</cp:lastModifiedBy>
  <cp:revision>1235</cp:revision>
  <cp:lastPrinted>2021-08-28T03:29:59Z</cp:lastPrinted>
  <dcterms:created xsi:type="dcterms:W3CDTF">2020-11-16T14:35:25Z</dcterms:created>
  <dcterms:modified xsi:type="dcterms:W3CDTF">2022-01-13T19:01:38Z</dcterms:modified>
</cp:coreProperties>
</file>